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Lst>
  <p:notesMasterIdLst>
    <p:notesMasterId r:id="rId16"/>
  </p:notesMasterIdLst>
  <p:sldIdLst>
    <p:sldId id="1270" r:id="rId5"/>
    <p:sldId id="1219" r:id="rId6"/>
    <p:sldId id="1272" r:id="rId7"/>
    <p:sldId id="1289" r:id="rId8"/>
    <p:sldId id="1279" r:id="rId9"/>
    <p:sldId id="1311" r:id="rId10"/>
    <p:sldId id="463" r:id="rId11"/>
    <p:sldId id="1276" r:id="rId12"/>
    <p:sldId id="1310" r:id="rId13"/>
    <p:sldId id="1312" r:id="rId14"/>
    <p:sldId id="1306" r:id="rId15"/>
    <p:sldId id="1316" r:id="rId17"/>
    <p:sldId id="1283" r:id="rId18"/>
    <p:sldId id="1273" r:id="rId19"/>
    <p:sldId id="1302" r:id="rId20"/>
    <p:sldId id="1282" r:id="rId21"/>
    <p:sldId id="1314" r:id="rId22"/>
    <p:sldId id="1318" r:id="rId23"/>
    <p:sldId id="1285" r:id="rId24"/>
    <p:sldId id="1320" r:id="rId25"/>
    <p:sldId id="1317" r:id="rId26"/>
    <p:sldId id="1321" r:id="rId27"/>
    <p:sldId id="1319" r:id="rId28"/>
    <p:sldId id="1313" r:id="rId29"/>
    <p:sldId id="1274" r:id="rId30"/>
    <p:sldId id="1332" r:id="rId31"/>
    <p:sldId id="1333" r:id="rId32"/>
    <p:sldId id="1242" r:id="rId33"/>
  </p:sldIdLst>
  <p:sldSz cx="9144000" cy="5143500" type="screen16x9"/>
  <p:notesSz cx="6858000" cy="9144000"/>
  <p:custDataLst>
    <p:tags r:id="rId37"/>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990033"/>
    <a:srgbClr val="00FF00"/>
    <a:srgbClr val="3333FF"/>
    <a:srgbClr val="5520EC"/>
    <a:srgbClr val="E9EBEA"/>
    <a:srgbClr val="4872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15" autoAdjust="0"/>
    <p:restoredTop sz="94107" autoAdjust="0"/>
  </p:normalViewPr>
  <p:slideViewPr>
    <p:cSldViewPr>
      <p:cViewPr varScale="1">
        <p:scale>
          <a:sx n="89" d="100"/>
          <a:sy n="89" d="100"/>
        </p:scale>
        <p:origin x="-618" y="-96"/>
      </p:cViewPr>
      <p:guideLst>
        <p:guide orient="horz" pos="1620"/>
        <p:guide orient="horz" pos="1076"/>
        <p:guide orient="horz" pos="2165"/>
        <p:guide pos="2896"/>
        <p:guide pos="204"/>
        <p:guide pos="555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7" Type="http://schemas.openxmlformats.org/officeDocument/2006/relationships/tags" Target="tags/tag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notesMaster" Target="notesMasters/notesMaster1.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9B61A3C0-5287-40CE-9697-B12F33A361B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3AD21DA4-28E4-4FC5-BFC2-202B6143435D}"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AD21DA4-28E4-4FC5-BFC2-202B6143435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30"/>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7FF6D4A8-D03B-4EDC-9D31-B8079579AD36}"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C4949B2-3C99-47AF-80B9-8F562649BCE7}"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2C1A028-60F0-4C9C-AD97-4090C6618B89}"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61DC6D0-972E-4A2C-857E-708DCBF5612F}"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4F0AA62-9D65-4EE7-97EC-95BCE16146F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AAD596F-734B-467E-B252-2D65603334D6}"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8"/>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7FF6D4A8-D03B-4EDC-9D31-B8079579AD36}"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5C4949B2-3C99-47AF-80B9-8F562649BCE7}"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77C9AB2-6B3C-403F-863D-226DD51548FA}"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A652C2E0-A5C0-4B09-B1ED-90AAB94EC33A}"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35A02CA0-7FC5-4528-AEC8-423FF243BDB3}"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3BD4F55B-C7B7-47CC-9163-2B202872277C}"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CEA1A78C-DA18-4213-B825-A97FE4569550}"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ABED962D-0A72-446E-936B-18EE0E6A0285}"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09EEC48E-6B4B-4A6C-B6AD-B4193DE25CA9}" type="datetimeFigureOut">
              <a:rPr lang="zh-CN" altLang="en-US">
                <a:solidFill>
                  <a:prstClr val="black">
                    <a:tint val="75000"/>
                  </a:prstClr>
                </a:solidFill>
              </a:rPr>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786B1F9B-42FC-49A3-9206-79A43074F963}"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3600" b="1">
                <a:latin typeface="黑体" panose="02010609060101010101" pitchFamily="2" charset="-122"/>
                <a:ea typeface="黑体" panose="02010609060101010101" pitchFamily="2" charset="-122"/>
              </a:defRPr>
            </a:lvl1pPr>
          </a:lstStyle>
          <a:p>
            <a:r>
              <a:rPr lang="zh-CN" altLang="en-US" dirty="0"/>
              <a:t>单击此处编辑母版标题样式</a:t>
            </a:r>
            <a:endParaRPr lang="zh-CN" altLang="en-US" dirty="0"/>
          </a:p>
        </p:txBody>
      </p:sp>
      <p:sp>
        <p:nvSpPr>
          <p:cNvPr id="3" name="日期占位符 3"/>
          <p:cNvSpPr>
            <a:spLocks noGrp="1"/>
          </p:cNvSpPr>
          <p:nvPr>
            <p:ph type="dt" sz="half" idx="10"/>
          </p:nvPr>
        </p:nvSpPr>
        <p:spPr/>
        <p:txBody>
          <a:bodyPr/>
          <a:lstStyle>
            <a:lvl1pPr>
              <a:defRPr/>
            </a:lvl1pPr>
          </a:lstStyle>
          <a:p>
            <a:pPr>
              <a:defRPr/>
            </a:pPr>
            <a:fld id="{9A6358ED-F595-47D1-9EAC-779263102957}"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A768AA70-C22C-4099-A0E4-852468C69A2A}"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00FE0D5-3E4D-48E9-88DA-D73178F19744}" type="datetimeFigureOut">
              <a:rPr lang="zh-CN" altLang="en-US">
                <a:solidFill>
                  <a:prstClr val="black">
                    <a:tint val="75000"/>
                  </a:prstClr>
                </a:solidFill>
              </a:rPr>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8772D5C7-448D-4602-9AD4-6CE2CB13BF51}"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9"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2C016579-6615-4DD0-9F47-602940CCACC0}"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4046612E-7FF5-402B-8208-DD077266574F}"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77C9AB2-6B3C-403F-863D-226DD51548FA}"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652C2E0-A5C0-4B09-B1ED-90AAB94EC33A}"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12"/>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A0342C9A-6D41-4F40-9177-AE85B58ADCE4}"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6D9757F7-925A-4F80-953C-A1C857E39C54}"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2C1A028-60F0-4C9C-AD97-4090C6618B89}"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D61DC6D0-972E-4A2C-857E-708DCBF5612F}"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4F0AA62-9D65-4EE7-97EC-95BCE16146F8}"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DAAD596F-734B-467E-B252-2D65603334D6}"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1371600" y="0"/>
            <a:ext cx="7772400" cy="857250"/>
          </a:xfrm>
        </p:spPr>
        <p:txBody>
          <a:bodyPr/>
          <a:lstStyle/>
          <a:p>
            <a:r>
              <a:rPr lang="zh-CN" altLang="en-US"/>
              <a:t>单击此处编辑母版标题样式</a:t>
            </a:r>
            <a:endParaRPr lang="zh-CN" altLang="en-US"/>
          </a:p>
        </p:txBody>
      </p:sp>
      <p:sp>
        <p:nvSpPr>
          <p:cNvPr id="3" name="SmartArt 占位符 2"/>
          <p:cNvSpPr>
            <a:spLocks noGrp="1"/>
          </p:cNvSpPr>
          <p:nvPr>
            <p:ph type="pic" idx="1"/>
          </p:nvPr>
        </p:nvSpPr>
        <p:spPr>
          <a:xfrm>
            <a:off x="838200" y="1428750"/>
            <a:ext cx="7772400" cy="3086100"/>
          </a:xfrm>
        </p:spPr>
        <p:txBody>
          <a:bodyPr>
            <a:normAutofit/>
          </a:bodyPr>
          <a:lstStyle/>
          <a:p>
            <a:pPr lvl="0"/>
            <a:endParaRPr lang="zh-CN" altLang="en-US" noProof="0"/>
          </a:p>
        </p:txBody>
      </p:sp>
      <p:sp>
        <p:nvSpPr>
          <p:cNvPr id="4" name="日期占位符 3"/>
          <p:cNvSpPr>
            <a:spLocks noGrp="1"/>
          </p:cNvSpPr>
          <p:nvPr>
            <p:ph type="dt" sz="half" idx="10"/>
          </p:nvPr>
        </p:nvSpPr>
        <p:spPr>
          <a:xfrm>
            <a:off x="685800" y="4686300"/>
            <a:ext cx="1905000" cy="342900"/>
          </a:xfrm>
        </p:spPr>
        <p:txBody>
          <a:bodyPr/>
          <a:lstStyle>
            <a:lvl1pPr>
              <a:defRPr/>
            </a:lvl1pPr>
          </a:lstStyle>
          <a:p>
            <a:pPr>
              <a:defRPr/>
            </a:pPr>
            <a:endParaRPr lang="en-US" altLang="zh-CN">
              <a:solidFill>
                <a:prstClr val="black">
                  <a:tint val="75000"/>
                </a:prstClr>
              </a:solidFill>
            </a:endParaRPr>
          </a:p>
        </p:txBody>
      </p:sp>
      <p:sp>
        <p:nvSpPr>
          <p:cNvPr id="5" name="页脚占位符 4"/>
          <p:cNvSpPr>
            <a:spLocks noGrp="1"/>
          </p:cNvSpPr>
          <p:nvPr>
            <p:ph type="ftr" sz="quarter" idx="11"/>
          </p:nvPr>
        </p:nvSpPr>
        <p:spPr>
          <a:xfrm>
            <a:off x="3124200" y="4686300"/>
            <a:ext cx="2895600" cy="342900"/>
          </a:xfrm>
        </p:spPr>
        <p:txBody>
          <a:bodyPr/>
          <a:lstStyle>
            <a:lvl1pPr>
              <a:defRPr/>
            </a:lvl1pPr>
          </a:lstStyle>
          <a:p>
            <a:pPr>
              <a:defRPr/>
            </a:pPr>
            <a:endParaRPr lang="en-US" altLang="zh-CN">
              <a:solidFill>
                <a:prstClr val="black">
                  <a:tint val="75000"/>
                </a:prstClr>
              </a:solidFill>
            </a:endParaRPr>
          </a:p>
        </p:txBody>
      </p:sp>
      <p:sp>
        <p:nvSpPr>
          <p:cNvPr id="6" name="灯片编号占位符 5"/>
          <p:cNvSpPr>
            <a:spLocks noGrp="1"/>
          </p:cNvSpPr>
          <p:nvPr>
            <p:ph type="sldNum" sz="quarter" idx="12"/>
          </p:nvPr>
        </p:nvSpPr>
        <p:spPr>
          <a:xfrm>
            <a:off x="6553200" y="4686300"/>
            <a:ext cx="1905000" cy="342900"/>
          </a:xfrm>
        </p:spPr>
        <p:txBody>
          <a:bodyPr/>
          <a:lstStyle>
            <a:lvl1pPr>
              <a:defRPr/>
            </a:lvl1pPr>
          </a:lstStyle>
          <a:p>
            <a:pPr>
              <a:defRPr/>
            </a:pPr>
            <a:fld id="{372D5878-0137-4F05-8C6F-A7A59165997E}" type="slidenum">
              <a:rPr lang="zh-CN" altLang="en-US">
                <a:solidFill>
                  <a:prstClr val="black">
                    <a:tint val="75000"/>
                  </a:prstClr>
                </a:solidFill>
              </a:rPr>
            </a:fld>
            <a:endParaRPr lang="en-US" altLang="zh-CN">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2"/>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7FF6D4A8-D03B-4EDC-9D31-B8079579AD36}"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5C4949B2-3C99-47AF-80B9-8F562649BCE7}"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77C9AB2-6B3C-403F-863D-226DD51548FA}"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A652C2E0-A5C0-4B09-B1ED-90AAB94EC33A}"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35A02CA0-7FC5-4528-AEC8-423FF243BDB3}"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3BD4F55B-C7B7-47CC-9163-2B202872277C}"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CEA1A78C-DA18-4213-B825-A97FE4569550}"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ABED962D-0A72-446E-936B-18EE0E6A0285}"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09EEC48E-6B4B-4A6C-B6AD-B4193DE25CA9}" type="datetimeFigureOut">
              <a:rPr lang="zh-CN" altLang="en-US">
                <a:solidFill>
                  <a:prstClr val="black">
                    <a:tint val="75000"/>
                  </a:prstClr>
                </a:solidFill>
              </a:rPr>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786B1F9B-42FC-49A3-9206-79A43074F963}"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3600" b="1">
                <a:latin typeface="黑体" panose="02010609060101010101" pitchFamily="2" charset="-122"/>
                <a:ea typeface="黑体" panose="02010609060101010101" pitchFamily="2" charset="-122"/>
              </a:defRPr>
            </a:lvl1pPr>
          </a:lstStyle>
          <a:p>
            <a:r>
              <a:rPr lang="zh-CN" altLang="en-US" dirty="0"/>
              <a:t>单击此处编辑母版标题样式</a:t>
            </a:r>
            <a:endParaRPr lang="zh-CN" altLang="en-US" dirty="0"/>
          </a:p>
        </p:txBody>
      </p:sp>
      <p:sp>
        <p:nvSpPr>
          <p:cNvPr id="3" name="日期占位符 3"/>
          <p:cNvSpPr>
            <a:spLocks noGrp="1"/>
          </p:cNvSpPr>
          <p:nvPr>
            <p:ph type="dt" sz="half" idx="10"/>
          </p:nvPr>
        </p:nvSpPr>
        <p:spPr/>
        <p:txBody>
          <a:bodyPr/>
          <a:lstStyle>
            <a:lvl1pPr>
              <a:defRPr/>
            </a:lvl1pPr>
          </a:lstStyle>
          <a:p>
            <a:pPr>
              <a:defRPr/>
            </a:pPr>
            <a:fld id="{9A6358ED-F595-47D1-9EAC-779263102957}"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A768AA70-C22C-4099-A0E4-852468C69A2A}"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35A02CA0-7FC5-4528-AEC8-423FF243BDB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BD4F55B-C7B7-47CC-9163-2B202872277C}" type="slidenum">
              <a:rPr lang="zh-CN" altLang="en-US"/>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00FE0D5-3E4D-48E9-88DA-D73178F19744}" type="datetimeFigureOut">
              <a:rPr lang="zh-CN" altLang="en-US">
                <a:solidFill>
                  <a:prstClr val="black">
                    <a:tint val="75000"/>
                  </a:prstClr>
                </a:solidFill>
              </a:rPr>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8772D5C7-448D-4602-9AD4-6CE2CB13BF51}"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2C016579-6615-4DD0-9F47-602940CCACC0}"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4046612E-7FF5-402B-8208-DD077266574F}"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A0342C9A-6D41-4F40-9177-AE85B58ADCE4}"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6D9757F7-925A-4F80-953C-A1C857E39C54}"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2C1A028-60F0-4C9C-AD97-4090C6618B89}"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D61DC6D0-972E-4A2C-857E-708DCBF5612F}"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4F0AA62-9D65-4EE7-97EC-95BCE16146F8}"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DAAD596F-734B-467E-B252-2D65603334D6}"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dgm">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1371600" y="0"/>
            <a:ext cx="7772400" cy="857250"/>
          </a:xfrm>
        </p:spPr>
        <p:txBody>
          <a:bodyPr/>
          <a:lstStyle/>
          <a:p>
            <a:r>
              <a:rPr lang="zh-CN" altLang="en-US"/>
              <a:t>单击此处编辑母版标题样式</a:t>
            </a:r>
            <a:endParaRPr lang="zh-CN" altLang="en-US"/>
          </a:p>
        </p:txBody>
      </p:sp>
      <p:sp>
        <p:nvSpPr>
          <p:cNvPr id="3" name="SmartArt 占位符 2"/>
          <p:cNvSpPr>
            <a:spLocks noGrp="1"/>
          </p:cNvSpPr>
          <p:nvPr>
            <p:ph type="pic" idx="1"/>
          </p:nvPr>
        </p:nvSpPr>
        <p:spPr>
          <a:xfrm>
            <a:off x="838200" y="1428750"/>
            <a:ext cx="7772400" cy="3086100"/>
          </a:xfrm>
        </p:spPr>
        <p:txBody>
          <a:bodyPr>
            <a:normAutofit/>
          </a:bodyPr>
          <a:lstStyle/>
          <a:p>
            <a:pPr lvl="0"/>
            <a:endParaRPr lang="zh-CN" altLang="en-US" noProof="0"/>
          </a:p>
        </p:txBody>
      </p:sp>
      <p:sp>
        <p:nvSpPr>
          <p:cNvPr id="4" name="日期占位符 3"/>
          <p:cNvSpPr>
            <a:spLocks noGrp="1"/>
          </p:cNvSpPr>
          <p:nvPr>
            <p:ph type="dt" sz="half" idx="10"/>
          </p:nvPr>
        </p:nvSpPr>
        <p:spPr>
          <a:xfrm>
            <a:off x="685800" y="4686300"/>
            <a:ext cx="1905000" cy="342900"/>
          </a:xfrm>
        </p:spPr>
        <p:txBody>
          <a:bodyPr/>
          <a:lstStyle>
            <a:lvl1pPr>
              <a:defRPr/>
            </a:lvl1pPr>
          </a:lstStyle>
          <a:p>
            <a:pPr>
              <a:defRPr/>
            </a:pPr>
            <a:endParaRPr lang="en-US" altLang="zh-CN">
              <a:solidFill>
                <a:prstClr val="black">
                  <a:tint val="75000"/>
                </a:prstClr>
              </a:solidFill>
            </a:endParaRPr>
          </a:p>
        </p:txBody>
      </p:sp>
      <p:sp>
        <p:nvSpPr>
          <p:cNvPr id="5" name="页脚占位符 4"/>
          <p:cNvSpPr>
            <a:spLocks noGrp="1"/>
          </p:cNvSpPr>
          <p:nvPr>
            <p:ph type="ftr" sz="quarter" idx="11"/>
          </p:nvPr>
        </p:nvSpPr>
        <p:spPr>
          <a:xfrm>
            <a:off x="3124200" y="4686300"/>
            <a:ext cx="2895600" cy="342900"/>
          </a:xfrm>
        </p:spPr>
        <p:txBody>
          <a:bodyPr/>
          <a:lstStyle>
            <a:lvl1pPr>
              <a:defRPr/>
            </a:lvl1pPr>
          </a:lstStyle>
          <a:p>
            <a:pPr>
              <a:defRPr/>
            </a:pPr>
            <a:endParaRPr lang="en-US" altLang="zh-CN">
              <a:solidFill>
                <a:prstClr val="black">
                  <a:tint val="75000"/>
                </a:prstClr>
              </a:solidFill>
            </a:endParaRPr>
          </a:p>
        </p:txBody>
      </p:sp>
      <p:sp>
        <p:nvSpPr>
          <p:cNvPr id="6" name="灯片编号占位符 5"/>
          <p:cNvSpPr>
            <a:spLocks noGrp="1"/>
          </p:cNvSpPr>
          <p:nvPr>
            <p:ph type="sldNum" sz="quarter" idx="12"/>
          </p:nvPr>
        </p:nvSpPr>
        <p:spPr>
          <a:xfrm>
            <a:off x="6553200" y="4686300"/>
            <a:ext cx="1905000" cy="342900"/>
          </a:xfrm>
        </p:spPr>
        <p:txBody>
          <a:bodyPr/>
          <a:lstStyle>
            <a:lvl1pPr>
              <a:defRPr/>
            </a:lvl1pPr>
          </a:lstStyle>
          <a:p>
            <a:pPr>
              <a:defRPr/>
            </a:pPr>
            <a:fld id="{372D5878-0137-4F05-8C6F-A7A59165997E}" type="slidenum">
              <a:rPr lang="zh-CN" altLang="en-US">
                <a:solidFill>
                  <a:prstClr val="black">
                    <a:tint val="75000"/>
                  </a:prstClr>
                </a:solidFill>
              </a:rPr>
            </a:fld>
            <a:endParaRPr lang="en-US" altLang="zh-CN">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CEA1A78C-DA18-4213-B825-A97FE4569550}"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BED962D-0A72-446E-936B-18EE0E6A0285}"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09EEC48E-6B4B-4A6C-B6AD-B4193DE25CA9}"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786B1F9B-42FC-49A3-9206-79A43074F963}"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3600" b="1">
                <a:latin typeface="黑体" panose="02010609060101010101" pitchFamily="2" charset="-122"/>
                <a:ea typeface="黑体" panose="02010609060101010101" pitchFamily="2" charset="-122"/>
              </a:defRPr>
            </a:lvl1pPr>
          </a:lstStyle>
          <a:p>
            <a:r>
              <a:rPr lang="zh-CN" altLang="en-US" dirty="0"/>
              <a:t>单击此处编辑母版标题样式</a:t>
            </a:r>
            <a:endParaRPr lang="zh-CN" altLang="en-US" dirty="0"/>
          </a:p>
        </p:txBody>
      </p:sp>
      <p:sp>
        <p:nvSpPr>
          <p:cNvPr id="3" name="日期占位符 3"/>
          <p:cNvSpPr>
            <a:spLocks noGrp="1"/>
          </p:cNvSpPr>
          <p:nvPr>
            <p:ph type="dt" sz="half" idx="10"/>
          </p:nvPr>
        </p:nvSpPr>
        <p:spPr/>
        <p:txBody>
          <a:bodyPr/>
          <a:lstStyle>
            <a:lvl1pPr>
              <a:defRPr/>
            </a:lvl1pPr>
          </a:lstStyle>
          <a:p>
            <a:pPr>
              <a:defRPr/>
            </a:pPr>
            <a:fld id="{9A6358ED-F595-47D1-9EAC-779263102957}"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A768AA70-C22C-4099-A0E4-852468C69A2A}"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00FE0D5-3E4D-48E9-88DA-D73178F19744}"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772D5C7-448D-4602-9AD4-6CE2CB13BF51}"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9"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9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2C016579-6615-4DD0-9F47-602940CCACC0}"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046612E-7FF5-402B-8208-DD077266574F}"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1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A0342C9A-6D41-4F40-9177-AE85B58ADCE4}"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D9757F7-925A-4F80-953C-A1C857E39C54}"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3" Type="http://schemas.openxmlformats.org/officeDocument/2006/relationships/theme" Target="../theme/theme3.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5979"/>
            <a:ext cx="8229600" cy="85725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457200" y="1200151"/>
            <a:ext cx="8229600" cy="3394472"/>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E8EF08A7-AB34-45A9-B412-271DB5A5171E}" type="datetimeFigureOut">
              <a:rPr lang="zh-CN" altLang="en-US"/>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F91CC76C-95B5-4331-A0FD-47345C103B1F}"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5979"/>
            <a:ext cx="8229600" cy="85725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457200" y="1200151"/>
            <a:ext cx="8229600" cy="3394472"/>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E8EF08A7-AB34-45A9-B412-271DB5A5171E}"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F91CC76C-95B5-4331-A0FD-47345C103B1F}" type="slidenum">
              <a:rPr lang="zh-CN" altLang="en-US">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5979"/>
            <a:ext cx="8229600" cy="85725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457200" y="1200151"/>
            <a:ext cx="8229600" cy="3394472"/>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E8EF08A7-AB34-45A9-B412-271DB5A5171E}"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F91CC76C-95B5-4331-A0FD-47345C103B1F}" type="slidenum">
              <a:rPr lang="zh-CN" altLang="en-US">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0.jpeg"/><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png"/><Relationship Id="rId1"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8.png"/><Relationship Id="rId1"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8.png"/><Relationship Id="rId1"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image" Target="../media/image13.jpeg"/><Relationship Id="rId1" Type="http://schemas.openxmlformats.org/officeDocument/2006/relationships/image" Target="../media/image39.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43.png"/><Relationship Id="rId7" Type="http://schemas.openxmlformats.org/officeDocument/2006/relationships/image" Target="../media/image42.png"/><Relationship Id="rId6" Type="http://schemas.openxmlformats.org/officeDocument/2006/relationships/image" Target="../media/image24.png"/><Relationship Id="rId5" Type="http://schemas.openxmlformats.org/officeDocument/2006/relationships/image" Target="../media/image41.jpeg"/><Relationship Id="rId4" Type="http://schemas.openxmlformats.org/officeDocument/2006/relationships/image" Target="../media/image33.png"/><Relationship Id="rId3" Type="http://schemas.openxmlformats.org/officeDocument/2006/relationships/image" Target="../media/image21.jpeg"/><Relationship Id="rId2" Type="http://schemas.openxmlformats.org/officeDocument/2006/relationships/image" Target="../media/image32.png"/><Relationship Id="rId1" Type="http://schemas.openxmlformats.org/officeDocument/2006/relationships/image" Target="../media/image36.pn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hyperlink" Target="http://jyt.ah.gov.cn/xwzx/tzgg/40489696.html" TargetMode="External"/><Relationship Id="rId4" Type="http://schemas.openxmlformats.org/officeDocument/2006/relationships/hyperlink" Target="http://www.gov.cn/xinwen/2021-04/13/content_5599267.htm" TargetMode="External"/><Relationship Id="rId3" Type="http://schemas.openxmlformats.org/officeDocument/2006/relationships/hyperlink" Target="https://gaokao.eol.cn/gaozhi/gzkx/202105/t20210501_2105385.shtml" TargetMode="External"/><Relationship Id="rId2" Type="http://schemas.openxmlformats.org/officeDocument/2006/relationships/hyperlink" Target="http://www.gov.cn/zhengce/content/2019-02/13/content_5365341.htm" TargetMode="External"/><Relationship Id="rId1" Type="http://schemas.openxmlformats.org/officeDocument/2006/relationships/hyperlink" Target="http://www.moe.gov.cn/jyb_xxgk/moe_1777/moe_1778/202110/t20211012_571737.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44.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 Target="slide17.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20.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new.qq.com/rain/a/20210506A01DPD00" TargetMode="Externa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hyperlink" Target="https://edu.gmw.cn/2021-04/30/content_34815687.htm"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hyperlink" Target="https://new.qq.com/rain/a/20210506A01DPD0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1">
            <a:lum/>
          </a:blip>
          <a:srcRect/>
          <a:stretch>
            <a:fillRect t="-17000" b="-17000"/>
          </a:stretch>
        </a:blipFill>
        <a:effectLst/>
      </p:bgPr>
    </p:bg>
    <p:spTree>
      <p:nvGrpSpPr>
        <p:cNvPr id="1" name=""/>
        <p:cNvGrpSpPr/>
        <p:nvPr/>
      </p:nvGrpSpPr>
      <p:grpSpPr>
        <a:xfrm>
          <a:off x="0" y="0"/>
          <a:ext cx="0" cy="0"/>
          <a:chOff x="0" y="0"/>
          <a:chExt cx="0" cy="0"/>
        </a:xfrm>
      </p:grpSpPr>
      <p:sp>
        <p:nvSpPr>
          <p:cNvPr id="6" name="矩形 5"/>
          <p:cNvSpPr/>
          <p:nvPr/>
        </p:nvSpPr>
        <p:spPr>
          <a:xfrm>
            <a:off x="2053113" y="4227950"/>
            <a:ext cx="5445722"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华文行楷" panose="02010800040101010101" pitchFamily="2" charset="-122"/>
                <a:ea typeface="华文行楷" panose="02010800040101010101" pitchFamily="2" charset="-122"/>
              </a:rPr>
              <a:t>江淮工业学校</a:t>
            </a:r>
            <a:r>
              <a:rPr lang="zh-CN" alt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zh-CN"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华文行楷" panose="02010800040101010101" pitchFamily="2" charset="-122"/>
                <a:ea typeface="华文行楷" panose="02010800040101010101" pitchFamily="2" charset="-122"/>
              </a:rPr>
              <a:t>黄小平</a:t>
            </a:r>
            <a:r>
              <a:rPr lang="en-US" altLang="zh-CN"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华文行楷" panose="02010800040101010101" pitchFamily="2" charset="-122"/>
                <a:ea typeface="华文行楷" panose="02010800040101010101" pitchFamily="2" charset="-122"/>
              </a:rPr>
              <a:t>    </a:t>
            </a:r>
            <a:r>
              <a:rPr lang="zh-CN"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华文行楷" panose="02010800040101010101" pitchFamily="2" charset="-122"/>
                <a:ea typeface="华文行楷" panose="02010800040101010101" pitchFamily="2" charset="-122"/>
              </a:rPr>
              <a:t>潘</a:t>
            </a:r>
            <a:r>
              <a:rPr lang="en-US" altLang="zh-CN"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华文行楷" panose="02010800040101010101" pitchFamily="2" charset="-122"/>
                <a:ea typeface="华文行楷" panose="02010800040101010101" pitchFamily="2" charset="-122"/>
              </a:rPr>
              <a:t>  </a:t>
            </a:r>
            <a:r>
              <a:rPr lang="zh-CN"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华文行楷" panose="02010800040101010101" pitchFamily="2" charset="-122"/>
                <a:ea typeface="华文行楷" panose="02010800040101010101" pitchFamily="2" charset="-122"/>
              </a:rPr>
              <a:t>松</a:t>
            </a:r>
            <a:endParaRPr lang="zh-CN"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华文行楷" panose="02010800040101010101" pitchFamily="2" charset="-122"/>
              <a:ea typeface="华文行楷" panose="02010800040101010101" pitchFamily="2" charset="-122"/>
            </a:endParaRPr>
          </a:p>
        </p:txBody>
      </p:sp>
      <p:sp>
        <p:nvSpPr>
          <p:cNvPr id="2" name="矩形 1"/>
          <p:cNvSpPr/>
          <p:nvPr/>
        </p:nvSpPr>
        <p:spPr>
          <a:xfrm>
            <a:off x="165321" y="123825"/>
            <a:ext cx="3762568" cy="5232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buClrTx/>
              <a:buSzTx/>
              <a:buFontTx/>
              <a:defRPr/>
            </a:pPr>
            <a:r>
              <a:rPr lang="zh-CN"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华文行楷" panose="02010800040101010101" pitchFamily="2" charset="-122"/>
                <a:ea typeface="华文行楷" panose="02010800040101010101" pitchFamily="2" charset="-122"/>
                <a:sym typeface="+mn-ea"/>
              </a:rPr>
              <a:t>中国安徽职教论坛2022</a:t>
            </a:r>
            <a:endParaRPr lang="zh-CN"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华文行楷" panose="02010800040101010101" pitchFamily="2" charset="-122"/>
              <a:ea typeface="华文行楷" panose="02010800040101010101" pitchFamily="2" charset="-122"/>
              <a:sym typeface="+mn-ea"/>
            </a:endParaRPr>
          </a:p>
        </p:txBody>
      </p:sp>
      <p:sp>
        <p:nvSpPr>
          <p:cNvPr id="5" name="矩形 4"/>
          <p:cNvSpPr/>
          <p:nvPr/>
        </p:nvSpPr>
        <p:spPr>
          <a:xfrm>
            <a:off x="1404007" y="1275726"/>
            <a:ext cx="6096635" cy="1759585"/>
          </a:xfrm>
          <a:prstGeom prst="rect">
            <a:avLst/>
          </a:prstGeom>
          <a:noFill/>
        </p:spPr>
        <p:txBody>
          <a:bodyPr wrap="none">
            <a:noAutofit/>
          </a:bodyPr>
          <a:lstStyle/>
          <a:p>
            <a:pPr algn="ctr">
              <a:defRPr/>
            </a:pPr>
            <a:r>
              <a:rPr lang="zh-CN" altLang="en-US" sz="6600" b="1"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华文新魏" panose="02010800040101010101" pitchFamily="2" charset="-122"/>
                <a:ea typeface="华文新魏" panose="02010800040101010101" pitchFamily="2" charset="-122"/>
              </a:rPr>
              <a:t>聚焦高质量</a:t>
            </a:r>
            <a:endParaRPr lang="zh-CN" altLang="en-US" sz="6600" b="1"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华文新魏" panose="02010800040101010101" pitchFamily="2" charset="-122"/>
              <a:ea typeface="华文新魏" panose="02010800040101010101" pitchFamily="2" charset="-122"/>
            </a:endParaRPr>
          </a:p>
          <a:p>
            <a:pPr algn="ctr">
              <a:defRPr/>
            </a:pPr>
            <a:r>
              <a:rPr lang="zh-CN" altLang="en-US" sz="6600" b="1"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华文新魏" panose="02010800040101010101" pitchFamily="2" charset="-122"/>
                <a:ea typeface="华文新魏" panose="02010800040101010101" pitchFamily="2" charset="-122"/>
              </a:rPr>
              <a:t>增强适应性</a:t>
            </a:r>
            <a:endParaRPr lang="zh-CN" altLang="en-US" sz="6600" b="1"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华文新魏" panose="02010800040101010101" pitchFamily="2" charset="-122"/>
              <a:ea typeface="华文新魏" panose="02010800040101010101" pitchFamily="2" charset="-122"/>
            </a:endParaRPr>
          </a:p>
        </p:txBody>
      </p:sp>
      <p:sp>
        <p:nvSpPr>
          <p:cNvPr id="8" name="文本框 7"/>
          <p:cNvSpPr txBox="1"/>
          <p:nvPr/>
        </p:nvSpPr>
        <p:spPr>
          <a:xfrm>
            <a:off x="971550" y="3291851"/>
            <a:ext cx="7537450" cy="584775"/>
          </a:xfrm>
          <a:prstGeom prst="rect">
            <a:avLst/>
          </a:prstGeom>
          <a:noFill/>
        </p:spPr>
        <p:txBody>
          <a:bodyPr wrap="square" rtlCol="0" anchor="t">
            <a:spAutoFit/>
          </a:bodyPr>
          <a:lstStyle/>
          <a:p>
            <a:pPr algn="ctr">
              <a:defRPr/>
            </a:pPr>
            <a:r>
              <a:rPr lang="en-US" altLang="zh-CN" sz="3200" b="1"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华文新魏" panose="02010800040101010101" pitchFamily="2" charset="-122"/>
                <a:ea typeface="华文新魏" panose="02010800040101010101" pitchFamily="2" charset="-122"/>
                <a:sym typeface="+mn-ea"/>
              </a:rPr>
              <a:t>—</a:t>
            </a:r>
            <a:r>
              <a:rPr lang="zh-CN" altLang="en-US" sz="3200" b="1" dirty="0">
                <a:ln w="18415" cmpd="sng">
                  <a:solidFill>
                    <a:srgbClr val="FFFFFF"/>
                  </a:solidFill>
                  <a:prstDash val="solid"/>
                </a:ln>
                <a:effectLst>
                  <a:outerShdw blurRad="63500" dir="3600000" algn="tl" rotWithShape="0">
                    <a:srgbClr val="000000">
                      <a:alpha val="70000"/>
                    </a:srgbClr>
                  </a:outerShdw>
                </a:effectLst>
                <a:latin typeface="华文新魏" panose="02010800040101010101" pitchFamily="2" charset="-122"/>
                <a:ea typeface="华文新魏" panose="02010800040101010101" pitchFamily="2" charset="-122"/>
                <a:sym typeface="+mn-ea"/>
              </a:rPr>
              <a:t>《新时代中职教育适应性发展的思考》</a:t>
            </a:r>
            <a:endParaRPr lang="zh-CN" altLang="en-US" sz="3200" b="1" dirty="0">
              <a:ln w="18415" cmpd="sng">
                <a:solidFill>
                  <a:srgbClr val="FFFFFF"/>
                </a:solidFill>
                <a:prstDash val="solid"/>
              </a:ln>
              <a:effectLst>
                <a:outerShdw blurRad="63500" dir="3600000" algn="tl" rotWithShape="0">
                  <a:srgbClr val="000000">
                    <a:alpha val="70000"/>
                  </a:srgbClr>
                </a:outerShdw>
              </a:effectLst>
              <a:latin typeface="华文新魏" panose="02010800040101010101" pitchFamily="2" charset="-122"/>
              <a:ea typeface="华文新魏" panose="02010800040101010101" pitchFamily="2" charset="-122"/>
              <a:sym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0.baidu.com/it/u=1658689470,540700320&amp;fm=253&amp;fmt=auto&amp;app=120&amp;f=JPEG?w=450&amp;h=28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60244" y="195487"/>
            <a:ext cx="3164036" cy="156293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ph type="title"/>
          </p:nvPr>
        </p:nvSpPr>
        <p:spPr>
          <a:xfrm>
            <a:off x="428624" y="160735"/>
            <a:ext cx="5659841" cy="651272"/>
          </a:xfrm>
        </p:spPr>
        <p:txBody>
          <a:bodyPr/>
          <a:lstStyle/>
          <a:p>
            <a:pPr>
              <a:defRPr/>
            </a:pPr>
            <a:r>
              <a:rPr lang="en-US" altLang="zh-CN" sz="3600" dirty="0">
                <a:latin typeface="微软雅黑" panose="020B0503020204020204" pitchFamily="34" charset="-122"/>
                <a:ea typeface="微软雅黑" panose="020B0503020204020204" pitchFamily="34" charset="-122"/>
              </a:rPr>
              <a:t> </a:t>
            </a:r>
            <a:r>
              <a:rPr lang="en-US" altLang="zh-CN" sz="3600" u="sng" dirty="0">
                <a:uFill>
                  <a:solidFill>
                    <a:srgbClr val="FF0000"/>
                  </a:solidFill>
                </a:uFill>
                <a:latin typeface="微软雅黑" panose="020B0503020204020204" pitchFamily="34" charset="-122"/>
                <a:ea typeface="微软雅黑" panose="020B0503020204020204" pitchFamily="34" charset="-122"/>
              </a:rPr>
              <a:t>2</a:t>
            </a:r>
            <a:r>
              <a:rPr lang="zh-CN" altLang="en-US" sz="3600" u="sng" dirty="0">
                <a:uFill>
                  <a:solidFill>
                    <a:srgbClr val="FF0000"/>
                  </a:solidFill>
                </a:uFill>
                <a:latin typeface="微软雅黑" panose="020B0503020204020204" pitchFamily="34" charset="-122"/>
                <a:ea typeface="微软雅黑" panose="020B0503020204020204" pitchFamily="34" charset="-122"/>
              </a:rPr>
              <a:t>、职业教育法 修订</a:t>
            </a:r>
            <a:endParaRPr lang="zh-CN" altLang="zh-CN" sz="3600" u="sng" dirty="0">
              <a:uFill>
                <a:solidFill>
                  <a:srgbClr val="FF0000"/>
                </a:solidFill>
              </a:uFill>
              <a:latin typeface="微软雅黑" panose="020B0503020204020204" pitchFamily="34" charset="-122"/>
              <a:ea typeface="微软雅黑" panose="020B0503020204020204" pitchFamily="34" charset="-122"/>
            </a:endParaRPr>
          </a:p>
        </p:txBody>
      </p:sp>
      <p:pic>
        <p:nvPicPr>
          <p:cNvPr id="2052" name="Picture 4" descr="https://img0.baidu.com/it/u=176189832,2811267870&amp;fm=253&amp;fmt=auto&amp;app=120&amp;f=JPEG?w=660&amp;h=3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43559"/>
            <a:ext cx="5122360" cy="2887148"/>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54" name="Picture 6" descr="https://img2.baidu.com/it/u=1382941788,3117597952&amp;fm=253&amp;fmt=auto&amp;app=138&amp;f=JPEG?w=888&amp;h=5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260" y="3375460"/>
            <a:ext cx="3027991" cy="17049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img0.baidu.com/it/u=3739879631,1620838604&amp;fm=253&amp;fmt=auto&amp;app=138&amp;f=JPEG?w=888&amp;h=5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2646" y="1794545"/>
            <a:ext cx="3151637" cy="1590518"/>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238151" y="3865205"/>
            <a:ext cx="5721123" cy="1261884"/>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altLang="zh-CN" dirty="0"/>
              <a:t>        </a:t>
            </a:r>
            <a:r>
              <a:rPr lang="zh-CN" altLang="zh-CN" sz="2000" b="1" dirty="0"/>
              <a:t>职业教育“肩负着培养多样化人才，传承技术技能、促进就业创业的重要职责”</a:t>
            </a:r>
            <a:endParaRPr lang="en-US" altLang="zh-CN" sz="2000" b="1" dirty="0"/>
          </a:p>
          <a:p>
            <a:r>
              <a:rPr lang="en-US" altLang="zh-CN" dirty="0"/>
              <a:t>1.</a:t>
            </a:r>
            <a:r>
              <a:rPr lang="zh-CN" altLang="zh-CN" dirty="0"/>
              <a:t>《关于推动现代职业教育高质量发展的意见》，</a:t>
            </a:r>
            <a:r>
              <a:rPr lang="en-US" altLang="zh-CN" dirty="0"/>
              <a:t>2021.10.13</a:t>
            </a:r>
            <a:r>
              <a:rPr lang="zh-CN" altLang="zh-CN" dirty="0"/>
              <a:t>，教育部网</a:t>
            </a:r>
            <a:endParaRPr lang="en-US" altLang="zh-CN" baseline="30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3"/>
          <p:cNvSpPr>
            <a:spLocks noGrp="1"/>
          </p:cNvSpPr>
          <p:nvPr>
            <p:ph type="sldNum" sz="quarter" idx="12"/>
          </p:nvPr>
        </p:nvSpPr>
        <p:spPr/>
        <p:txBody>
          <a:bodyPr/>
          <a:lstStyle/>
          <a:p>
            <a:pPr>
              <a:defRPr/>
            </a:pPr>
            <a:fld id="{E581DB50-E364-4896-9B55-662910FE8CA6}" type="slidenum">
              <a:rPr lang="zh-CN" altLang="en-US"/>
            </a:fld>
            <a:endParaRPr lang="en-US" altLang="zh-CN" dirty="0"/>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18844" y="1803448"/>
            <a:ext cx="6394148" cy="3214244"/>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79512" y="915566"/>
            <a:ext cx="2448272" cy="286232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US" altLang="zh-CN" sz="2000" b="1" dirty="0"/>
              <a:t>        </a:t>
            </a:r>
            <a:r>
              <a:rPr lang="zh-CN" altLang="zh-CN" sz="2000" b="1" dirty="0"/>
              <a:t>在中考中</a:t>
            </a:r>
            <a:r>
              <a:rPr lang="zh-CN" altLang="zh-CN" sz="2000" b="1" dirty="0">
                <a:solidFill>
                  <a:srgbClr val="FF0000"/>
                </a:solidFill>
              </a:rPr>
              <a:t>普、职</a:t>
            </a:r>
            <a:r>
              <a:rPr lang="en-US" altLang="zh-CN" sz="2000" b="1" dirty="0">
                <a:solidFill>
                  <a:srgbClr val="FF0000"/>
                </a:solidFill>
              </a:rPr>
              <a:t>50%</a:t>
            </a:r>
            <a:r>
              <a:rPr lang="zh-CN" altLang="zh-CN" sz="2000" b="1" dirty="0">
                <a:solidFill>
                  <a:srgbClr val="FF0000"/>
                </a:solidFill>
              </a:rPr>
              <a:t>分流</a:t>
            </a:r>
            <a:r>
              <a:rPr lang="zh-CN" altLang="zh-CN" sz="2000" b="1" dirty="0"/>
              <a:t>，许多地方家长质疑，既然都是以升学为目的，为什么要在高中阶段实施普职比大体相当，不如直接在高考中再进行职业教育分流。</a:t>
            </a:r>
            <a:endParaRPr lang="zh-CN" altLang="en-US" sz="2000" b="1" dirty="0"/>
          </a:p>
        </p:txBody>
      </p:sp>
      <p:sp>
        <p:nvSpPr>
          <p:cNvPr id="5" name="矩形 4"/>
          <p:cNvSpPr/>
          <p:nvPr/>
        </p:nvSpPr>
        <p:spPr>
          <a:xfrm>
            <a:off x="2687836" y="1011914"/>
            <a:ext cx="6425156"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统筹推进职业教育和普通教育协调发展</a:t>
            </a:r>
            <a:endParaRPr lang="zh-CN" alt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矩形 5"/>
          <p:cNvSpPr/>
          <p:nvPr/>
        </p:nvSpPr>
        <p:spPr>
          <a:xfrm>
            <a:off x="4283975" y="241852"/>
            <a:ext cx="2598063" cy="76944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zh-CN" altLang="en-US" sz="4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职普融通</a:t>
            </a:r>
            <a:endParaRPr lang="zh-CN" altLang="en-US" sz="4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51520" y="206050"/>
            <a:ext cx="6552728" cy="857250"/>
          </a:xfrm>
        </p:spPr>
        <p:txBody>
          <a:bodyPr/>
          <a:lstStyle/>
          <a:p>
            <a:pPr>
              <a:defRPr/>
            </a:pPr>
            <a:r>
              <a:rPr lang="en-US" altLang="zh-CN" sz="3600" u="sng" dirty="0">
                <a:uFill>
                  <a:solidFill>
                    <a:srgbClr val="FF0000"/>
                  </a:solidFill>
                </a:uFill>
                <a:latin typeface="微软雅黑" panose="020B0503020204020204" pitchFamily="34" charset="-122"/>
                <a:ea typeface="微软雅黑" panose="020B0503020204020204" pitchFamily="34" charset="-122"/>
              </a:rPr>
              <a:t>3 </a:t>
            </a:r>
            <a:r>
              <a:rPr lang="zh-CN" altLang="en-US" sz="3600" u="sng" dirty="0">
                <a:uFill>
                  <a:solidFill>
                    <a:srgbClr val="FF0000"/>
                  </a:solidFill>
                </a:uFill>
                <a:latin typeface="微软雅黑" panose="020B0503020204020204" pitchFamily="34" charset="-122"/>
                <a:ea typeface="微软雅黑" panose="020B0503020204020204" pitchFamily="34" charset="-122"/>
              </a:rPr>
              <a:t>、省部共建技能安徽</a:t>
            </a:r>
            <a:endParaRPr lang="zh-CN" altLang="zh-CN" sz="3600" u="sng" dirty="0">
              <a:uFill>
                <a:solidFill>
                  <a:srgbClr val="FF0000"/>
                </a:solidFill>
              </a:uFill>
              <a:latin typeface="微软雅黑" panose="020B0503020204020204" pitchFamily="34" charset="-122"/>
              <a:ea typeface="微软雅黑" panose="020B0503020204020204" pitchFamily="34"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12160" y="1200942"/>
            <a:ext cx="2664296" cy="37497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971600" y="3988544"/>
            <a:ext cx="4752528"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zh-CN"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省部共建技能安徽行动</a:t>
            </a:r>
            <a:endParaRPr lang="en-US" altLang="zh-CN"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zh-CN" altLang="zh-CN"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推动现代职业教育高质量</a:t>
            </a:r>
            <a:r>
              <a:rPr lang="zh-CN" alt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发展</a:t>
            </a:r>
            <a:endParaRPr lang="zh-CN" alt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231520"/>
            <a:ext cx="2592288" cy="245833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日期占位符 2"/>
          <p:cNvSpPr>
            <a:spLocks noGrp="1"/>
          </p:cNvSpPr>
          <p:nvPr>
            <p:ph type="dt" sz="quarter" idx="10"/>
          </p:nvPr>
        </p:nvSpPr>
        <p:spPr/>
        <p:txBody>
          <a:bodyPr/>
          <a:lstStyle/>
          <a:p>
            <a:pPr>
              <a:defRPr/>
            </a:pPr>
            <a:fld id="{D667EC0D-5DC6-43DE-92A9-3A64F827745F}" type="datetime1">
              <a:rPr lang="en-US" altLang="zh-CN"/>
            </a:fld>
            <a:endParaRPr lang="en-US" altLang="zh-CN"/>
          </a:p>
        </p:txBody>
      </p:sp>
      <p:sp>
        <p:nvSpPr>
          <p:cNvPr id="57" name="灯片编号占位符 4"/>
          <p:cNvSpPr>
            <a:spLocks noGrp="1"/>
          </p:cNvSpPr>
          <p:nvPr>
            <p:ph type="sldNum" sz="quarter" idx="12"/>
          </p:nvPr>
        </p:nvSpPr>
        <p:spPr/>
        <p:txBody>
          <a:bodyPr/>
          <a:lstStyle/>
          <a:p>
            <a:pPr>
              <a:defRPr/>
            </a:pPr>
            <a:fld id="{81536787-857F-4342-B6D4-EE9A87C60ABF}" type="slidenum">
              <a:rPr lang="en-US" altLang="zh-CN"/>
            </a:fld>
            <a:endParaRPr lang="en-US" altLang="zh-CN"/>
          </a:p>
        </p:txBody>
      </p:sp>
      <p:sp>
        <p:nvSpPr>
          <p:cNvPr id="24580" name="Arc 2"/>
          <p:cNvSpPr/>
          <p:nvPr/>
        </p:nvSpPr>
        <p:spPr bwMode="gray">
          <a:xfrm>
            <a:off x="11123" y="2996804"/>
            <a:ext cx="2568575" cy="19240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1">
              <a:alpha val="0"/>
            </a:schemeClr>
          </a:solidFill>
          <a:ln w="9525">
            <a:solidFill>
              <a:schemeClr val="tx2"/>
            </a:solidFill>
            <a:round/>
          </a:ln>
        </p:spPr>
        <p:txBody>
          <a:bodyPr wrap="none" anchor="ctr"/>
          <a:lstStyle/>
          <a:p>
            <a:endParaRPr lang="zh-CN" altLang="en-US"/>
          </a:p>
        </p:txBody>
      </p:sp>
      <p:sp>
        <p:nvSpPr>
          <p:cNvPr id="24581" name="Line 3"/>
          <p:cNvSpPr>
            <a:spLocks noChangeShapeType="1"/>
          </p:cNvSpPr>
          <p:nvPr/>
        </p:nvSpPr>
        <p:spPr bwMode="gray">
          <a:xfrm flipH="1">
            <a:off x="0" y="4577954"/>
            <a:ext cx="2819400" cy="171450"/>
          </a:xfrm>
          <a:prstGeom prst="line">
            <a:avLst/>
          </a:prstGeom>
          <a:noFill/>
          <a:ln w="9525">
            <a:solidFill>
              <a:schemeClr val="tx1">
                <a:alpha val="39999"/>
              </a:schemeClr>
            </a:solidFill>
            <a:round/>
          </a:ln>
        </p:spPr>
        <p:txBody>
          <a:bodyPr/>
          <a:lstStyle/>
          <a:p>
            <a:endParaRPr lang="zh-CN" altLang="en-US"/>
          </a:p>
        </p:txBody>
      </p:sp>
      <p:sp>
        <p:nvSpPr>
          <p:cNvPr id="24582" name="Line 4"/>
          <p:cNvSpPr>
            <a:spLocks noChangeShapeType="1"/>
          </p:cNvSpPr>
          <p:nvPr/>
        </p:nvSpPr>
        <p:spPr bwMode="gray">
          <a:xfrm flipH="1">
            <a:off x="0" y="2749154"/>
            <a:ext cx="609600" cy="2000250"/>
          </a:xfrm>
          <a:prstGeom prst="line">
            <a:avLst/>
          </a:prstGeom>
          <a:noFill/>
          <a:ln w="9525">
            <a:solidFill>
              <a:schemeClr val="tx1">
                <a:alpha val="39999"/>
              </a:schemeClr>
            </a:solidFill>
            <a:round/>
          </a:ln>
        </p:spPr>
        <p:txBody>
          <a:bodyPr/>
          <a:lstStyle/>
          <a:p>
            <a:endParaRPr lang="zh-CN" altLang="en-US"/>
          </a:p>
        </p:txBody>
      </p:sp>
      <p:sp>
        <p:nvSpPr>
          <p:cNvPr id="24583" name="AutoShape 5"/>
          <p:cNvSpPr>
            <a:spLocks noChangeArrowheads="1"/>
          </p:cNvSpPr>
          <p:nvPr/>
        </p:nvSpPr>
        <p:spPr bwMode="black">
          <a:xfrm>
            <a:off x="1614488" y="2434829"/>
            <a:ext cx="228600" cy="1714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alpha val="30196"/>
            </a:schemeClr>
          </a:solidFill>
          <a:ln w="9525">
            <a:solidFill>
              <a:schemeClr val="accent1"/>
            </a:solidFill>
            <a:round/>
          </a:ln>
        </p:spPr>
        <p:txBody>
          <a:bodyPr wrap="none" anchor="ctr"/>
          <a:lstStyle/>
          <a:p>
            <a:endParaRPr lang="zh-CN" altLang="en-US"/>
          </a:p>
        </p:txBody>
      </p:sp>
      <p:sp>
        <p:nvSpPr>
          <p:cNvPr id="24584" name="AutoShape 6"/>
          <p:cNvSpPr>
            <a:spLocks noChangeArrowheads="1"/>
          </p:cNvSpPr>
          <p:nvPr/>
        </p:nvSpPr>
        <p:spPr bwMode="black">
          <a:xfrm>
            <a:off x="2506663" y="2801541"/>
            <a:ext cx="228600" cy="1714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alpha val="30196"/>
            </a:schemeClr>
          </a:solidFill>
          <a:ln w="9525">
            <a:solidFill>
              <a:schemeClr val="accent1"/>
            </a:solidFill>
            <a:round/>
          </a:ln>
        </p:spPr>
        <p:txBody>
          <a:bodyPr wrap="none" anchor="ctr"/>
          <a:lstStyle/>
          <a:p>
            <a:endParaRPr lang="zh-CN" altLang="en-US"/>
          </a:p>
        </p:txBody>
      </p:sp>
      <p:sp>
        <p:nvSpPr>
          <p:cNvPr id="24585" name="AutoShape 7"/>
          <p:cNvSpPr>
            <a:spLocks noChangeArrowheads="1"/>
          </p:cNvSpPr>
          <p:nvPr/>
        </p:nvSpPr>
        <p:spPr bwMode="black">
          <a:xfrm>
            <a:off x="2884488" y="3777854"/>
            <a:ext cx="228600" cy="1714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alpha val="30196"/>
            </a:schemeClr>
          </a:solidFill>
          <a:ln w="9525">
            <a:solidFill>
              <a:schemeClr val="accent1"/>
            </a:solidFill>
            <a:round/>
          </a:ln>
        </p:spPr>
        <p:txBody>
          <a:bodyPr wrap="none" anchor="ctr"/>
          <a:lstStyle/>
          <a:p>
            <a:endParaRPr lang="zh-CN" altLang="en-US"/>
          </a:p>
        </p:txBody>
      </p:sp>
      <p:sp>
        <p:nvSpPr>
          <p:cNvPr id="24586" name="Line 8"/>
          <p:cNvSpPr>
            <a:spLocks noChangeShapeType="1"/>
          </p:cNvSpPr>
          <p:nvPr/>
        </p:nvSpPr>
        <p:spPr bwMode="gray">
          <a:xfrm flipH="1">
            <a:off x="0" y="2590801"/>
            <a:ext cx="1665288" cy="2158604"/>
          </a:xfrm>
          <a:prstGeom prst="line">
            <a:avLst/>
          </a:prstGeom>
          <a:noFill/>
          <a:ln w="9525">
            <a:solidFill>
              <a:schemeClr val="tx1">
                <a:alpha val="39999"/>
              </a:schemeClr>
            </a:solidFill>
            <a:round/>
          </a:ln>
        </p:spPr>
        <p:txBody>
          <a:bodyPr/>
          <a:lstStyle/>
          <a:p>
            <a:endParaRPr lang="zh-CN" altLang="en-US"/>
          </a:p>
        </p:txBody>
      </p:sp>
      <p:sp>
        <p:nvSpPr>
          <p:cNvPr id="24587" name="Line 9"/>
          <p:cNvSpPr>
            <a:spLocks noChangeShapeType="1"/>
          </p:cNvSpPr>
          <p:nvPr/>
        </p:nvSpPr>
        <p:spPr bwMode="gray">
          <a:xfrm flipH="1">
            <a:off x="0" y="3888583"/>
            <a:ext cx="2895600" cy="860822"/>
          </a:xfrm>
          <a:prstGeom prst="line">
            <a:avLst/>
          </a:prstGeom>
          <a:noFill/>
          <a:ln w="9525">
            <a:solidFill>
              <a:schemeClr val="tx1">
                <a:alpha val="39999"/>
              </a:schemeClr>
            </a:solidFill>
            <a:round/>
          </a:ln>
        </p:spPr>
        <p:txBody>
          <a:bodyPr/>
          <a:lstStyle/>
          <a:p>
            <a:endParaRPr lang="zh-CN" altLang="en-US"/>
          </a:p>
        </p:txBody>
      </p:sp>
      <p:sp>
        <p:nvSpPr>
          <p:cNvPr id="24588" name="Line 10"/>
          <p:cNvSpPr>
            <a:spLocks noChangeShapeType="1"/>
          </p:cNvSpPr>
          <p:nvPr/>
        </p:nvSpPr>
        <p:spPr bwMode="black">
          <a:xfrm flipH="1">
            <a:off x="0" y="1459718"/>
            <a:ext cx="1866900" cy="3289697"/>
          </a:xfrm>
          <a:prstGeom prst="line">
            <a:avLst/>
          </a:prstGeom>
          <a:noFill/>
          <a:ln w="19050">
            <a:solidFill>
              <a:schemeClr val="tx1">
                <a:alpha val="59999"/>
              </a:schemeClr>
            </a:solidFill>
            <a:round/>
          </a:ln>
        </p:spPr>
        <p:txBody>
          <a:bodyPr/>
          <a:lstStyle/>
          <a:p>
            <a:endParaRPr lang="zh-CN" altLang="en-US"/>
          </a:p>
        </p:txBody>
      </p:sp>
      <p:sp>
        <p:nvSpPr>
          <p:cNvPr id="24589" name="Line 11"/>
          <p:cNvSpPr>
            <a:spLocks noChangeShapeType="1"/>
          </p:cNvSpPr>
          <p:nvPr/>
        </p:nvSpPr>
        <p:spPr bwMode="black">
          <a:xfrm flipH="1">
            <a:off x="20" y="2455080"/>
            <a:ext cx="2309813" cy="2294335"/>
          </a:xfrm>
          <a:prstGeom prst="line">
            <a:avLst/>
          </a:prstGeom>
          <a:noFill/>
          <a:ln w="19050">
            <a:solidFill>
              <a:schemeClr val="tx1">
                <a:alpha val="59999"/>
              </a:schemeClr>
            </a:solidFill>
            <a:round/>
          </a:ln>
        </p:spPr>
        <p:txBody>
          <a:bodyPr/>
          <a:lstStyle/>
          <a:p>
            <a:endParaRPr lang="zh-CN" altLang="en-US"/>
          </a:p>
        </p:txBody>
      </p:sp>
      <p:sp>
        <p:nvSpPr>
          <p:cNvPr id="24590" name="Line 12"/>
          <p:cNvSpPr>
            <a:spLocks noChangeShapeType="1"/>
          </p:cNvSpPr>
          <p:nvPr/>
        </p:nvSpPr>
        <p:spPr bwMode="black">
          <a:xfrm flipH="1">
            <a:off x="0" y="3405188"/>
            <a:ext cx="2846388" cy="1344216"/>
          </a:xfrm>
          <a:prstGeom prst="line">
            <a:avLst/>
          </a:prstGeom>
          <a:noFill/>
          <a:ln w="19050">
            <a:solidFill>
              <a:schemeClr val="tx1">
                <a:alpha val="59999"/>
              </a:schemeClr>
            </a:solidFill>
            <a:round/>
          </a:ln>
        </p:spPr>
        <p:txBody>
          <a:bodyPr/>
          <a:lstStyle/>
          <a:p>
            <a:endParaRPr lang="zh-CN" altLang="en-US"/>
          </a:p>
        </p:txBody>
      </p:sp>
      <p:sp>
        <p:nvSpPr>
          <p:cNvPr id="24591" name="Line 13"/>
          <p:cNvSpPr>
            <a:spLocks noChangeShapeType="1"/>
          </p:cNvSpPr>
          <p:nvPr/>
        </p:nvSpPr>
        <p:spPr bwMode="black">
          <a:xfrm flipH="1">
            <a:off x="0" y="4068267"/>
            <a:ext cx="3867150" cy="559594"/>
          </a:xfrm>
          <a:prstGeom prst="line">
            <a:avLst/>
          </a:prstGeom>
          <a:noFill/>
          <a:ln w="19050">
            <a:solidFill>
              <a:schemeClr val="tx1">
                <a:alpha val="59999"/>
              </a:schemeClr>
            </a:solidFill>
            <a:round/>
          </a:ln>
        </p:spPr>
        <p:txBody>
          <a:bodyPr/>
          <a:lstStyle/>
          <a:p>
            <a:endParaRPr lang="zh-CN" altLang="en-US"/>
          </a:p>
        </p:txBody>
      </p:sp>
      <p:sp>
        <p:nvSpPr>
          <p:cNvPr id="24592" name="Arc 14"/>
          <p:cNvSpPr/>
          <p:nvPr/>
        </p:nvSpPr>
        <p:spPr bwMode="gray">
          <a:xfrm>
            <a:off x="0" y="3034903"/>
            <a:ext cx="2509838" cy="18859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tx2">
              <a:alpha val="50195"/>
            </a:schemeClr>
          </a:solidFill>
          <a:ln w="9525">
            <a:solidFill>
              <a:schemeClr val="accent1"/>
            </a:solidFill>
            <a:round/>
          </a:ln>
        </p:spPr>
        <p:txBody>
          <a:bodyPr wrap="none" anchor="ctr"/>
          <a:lstStyle/>
          <a:p>
            <a:endParaRPr lang="zh-CN" altLang="en-US"/>
          </a:p>
        </p:txBody>
      </p:sp>
      <p:sp>
        <p:nvSpPr>
          <p:cNvPr id="24593" name="Line 15"/>
          <p:cNvSpPr>
            <a:spLocks noChangeShapeType="1"/>
          </p:cNvSpPr>
          <p:nvPr/>
        </p:nvSpPr>
        <p:spPr bwMode="gray">
          <a:xfrm flipH="1">
            <a:off x="5" y="2951562"/>
            <a:ext cx="2532063" cy="1969294"/>
          </a:xfrm>
          <a:prstGeom prst="line">
            <a:avLst/>
          </a:prstGeom>
          <a:noFill/>
          <a:ln w="9525">
            <a:solidFill>
              <a:schemeClr val="tx1">
                <a:alpha val="39999"/>
              </a:schemeClr>
            </a:solidFill>
            <a:round/>
          </a:ln>
        </p:spPr>
        <p:txBody>
          <a:bodyPr/>
          <a:lstStyle/>
          <a:p>
            <a:endParaRPr lang="zh-CN" altLang="en-US"/>
          </a:p>
        </p:txBody>
      </p:sp>
      <p:sp>
        <p:nvSpPr>
          <p:cNvPr id="24594" name="Arc 16"/>
          <p:cNvSpPr/>
          <p:nvPr/>
        </p:nvSpPr>
        <p:spPr bwMode="gray">
          <a:xfrm>
            <a:off x="0" y="3094446"/>
            <a:ext cx="2438400" cy="1826419"/>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tx2"/>
          </a:solidFill>
          <a:ln w="9525">
            <a:solidFill>
              <a:schemeClr val="accent1"/>
            </a:solidFill>
            <a:round/>
          </a:ln>
        </p:spPr>
        <p:txBody>
          <a:bodyPr wrap="none" anchor="ctr"/>
          <a:lstStyle/>
          <a:p>
            <a:endParaRPr lang="zh-CN" altLang="en-US"/>
          </a:p>
        </p:txBody>
      </p:sp>
      <p:sp>
        <p:nvSpPr>
          <p:cNvPr id="24595" name="Text Box 19"/>
          <p:cNvSpPr txBox="1">
            <a:spLocks noChangeArrowheads="1"/>
          </p:cNvSpPr>
          <p:nvPr/>
        </p:nvSpPr>
        <p:spPr bwMode="black">
          <a:xfrm>
            <a:off x="3346472" y="3057537"/>
            <a:ext cx="3154363" cy="461665"/>
          </a:xfrm>
          <a:prstGeom prst="rect">
            <a:avLst/>
          </a:prstGeom>
          <a:noFill/>
          <a:ln w="9525">
            <a:noFill/>
            <a:miter lim="800000"/>
          </a:ln>
        </p:spPr>
        <p:txBody>
          <a:bodyPr>
            <a:spAutoFit/>
          </a:bodyPr>
          <a:lstStyle/>
          <a:p>
            <a:pPr>
              <a:spcBef>
                <a:spcPct val="50000"/>
              </a:spcBef>
            </a:pPr>
            <a:r>
              <a:rPr lang="zh-CN" altLang="en-US" sz="2400" b="1" dirty="0">
                <a:solidFill>
                  <a:srgbClr val="FF0000"/>
                </a:solidFill>
                <a:latin typeface="黑体" panose="02010609060101010101" pitchFamily="2" charset="-122"/>
                <a:ea typeface="黑体" panose="02010609060101010101" pitchFamily="2" charset="-122"/>
              </a:rPr>
              <a:t>到</a:t>
            </a:r>
            <a:r>
              <a:rPr lang="en-US" altLang="zh-CN" sz="2400" b="1" dirty="0">
                <a:solidFill>
                  <a:srgbClr val="FF0000"/>
                </a:solidFill>
                <a:latin typeface="黑体" panose="02010609060101010101" pitchFamily="2" charset="-122"/>
                <a:ea typeface="黑体" panose="02010609060101010101" pitchFamily="2" charset="-122"/>
              </a:rPr>
              <a:t>2022</a:t>
            </a:r>
            <a:r>
              <a:rPr lang="zh-CN" altLang="en-US" sz="2400" b="1" dirty="0">
                <a:solidFill>
                  <a:srgbClr val="FF0000"/>
                </a:solidFill>
                <a:latin typeface="黑体" panose="02010609060101010101" pitchFamily="2" charset="-122"/>
                <a:ea typeface="黑体" panose="02010609060101010101" pitchFamily="2" charset="-122"/>
              </a:rPr>
              <a:t>年底</a:t>
            </a:r>
            <a:endParaRPr lang="en-US" altLang="zh-CN" sz="2400" b="1" dirty="0">
              <a:solidFill>
                <a:srgbClr val="FF0000"/>
              </a:solidFill>
              <a:latin typeface="黑体" panose="02010609060101010101" pitchFamily="2" charset="-122"/>
              <a:ea typeface="黑体" panose="02010609060101010101" pitchFamily="2" charset="-122"/>
            </a:endParaRPr>
          </a:p>
        </p:txBody>
      </p:sp>
      <p:sp>
        <p:nvSpPr>
          <p:cNvPr id="24596" name="Text Box 20"/>
          <p:cNvSpPr txBox="1">
            <a:spLocks noChangeArrowheads="1"/>
          </p:cNvSpPr>
          <p:nvPr/>
        </p:nvSpPr>
        <p:spPr bwMode="black">
          <a:xfrm>
            <a:off x="3972240" y="3846474"/>
            <a:ext cx="2749897" cy="461665"/>
          </a:xfrm>
          <a:prstGeom prst="rect">
            <a:avLst/>
          </a:prstGeom>
          <a:noFill/>
          <a:ln w="9525">
            <a:noFill/>
            <a:miter lim="800000"/>
          </a:ln>
        </p:spPr>
        <p:txBody>
          <a:bodyPr wrap="square">
            <a:spAutoFit/>
          </a:bodyPr>
          <a:lstStyle/>
          <a:p>
            <a:pPr>
              <a:spcBef>
                <a:spcPct val="50000"/>
              </a:spcBef>
            </a:pPr>
            <a:r>
              <a:rPr lang="en-US" altLang="zh-CN" sz="2400" b="1" dirty="0">
                <a:solidFill>
                  <a:srgbClr val="FF0000"/>
                </a:solidFill>
                <a:latin typeface="黑体" panose="02010609060101010101" pitchFamily="2" charset="-122"/>
                <a:ea typeface="黑体" panose="02010609060101010101" pitchFamily="2" charset="-122"/>
              </a:rPr>
              <a:t>2021</a:t>
            </a:r>
            <a:r>
              <a:rPr lang="zh-CN" altLang="en-US" sz="2400" b="1" dirty="0">
                <a:solidFill>
                  <a:srgbClr val="FF0000"/>
                </a:solidFill>
                <a:latin typeface="黑体" panose="02010609060101010101" pitchFamily="2" charset="-122"/>
                <a:ea typeface="黑体" panose="02010609060101010101" pitchFamily="2" charset="-122"/>
              </a:rPr>
              <a:t>年</a:t>
            </a:r>
            <a:endParaRPr lang="en-US" altLang="zh-CN" sz="2400" b="1" dirty="0">
              <a:solidFill>
                <a:srgbClr val="FF0000"/>
              </a:solidFill>
              <a:latin typeface="黑体" panose="02010609060101010101" pitchFamily="2" charset="-122"/>
              <a:ea typeface="黑体" panose="02010609060101010101" pitchFamily="2" charset="-122"/>
            </a:endParaRPr>
          </a:p>
        </p:txBody>
      </p:sp>
      <p:grpSp>
        <p:nvGrpSpPr>
          <p:cNvPr id="2" name="Group 21"/>
          <p:cNvGrpSpPr/>
          <p:nvPr/>
        </p:nvGrpSpPr>
        <p:grpSpPr bwMode="auto">
          <a:xfrm>
            <a:off x="2636838" y="1500191"/>
            <a:ext cx="119062" cy="89297"/>
            <a:chOff x="2995" y="1525"/>
            <a:chExt cx="112" cy="112"/>
          </a:xfrm>
          <a:solidFill>
            <a:srgbClr val="FF0000"/>
          </a:solidFill>
        </p:grpSpPr>
        <p:sp>
          <p:nvSpPr>
            <p:cNvPr id="20535" name="AutoShape 22"/>
            <p:cNvSpPr>
              <a:spLocks noChangeArrowheads="1"/>
            </p:cNvSpPr>
            <p:nvPr/>
          </p:nvSpPr>
          <p:spPr bwMode="gray">
            <a:xfrm>
              <a:off x="2995" y="1525"/>
              <a:ext cx="112" cy="112"/>
            </a:xfrm>
            <a:prstGeom prst="roundRect">
              <a:avLst>
                <a:gd name="adj" fmla="val 16667"/>
              </a:avLst>
            </a:prstGeom>
            <a:grpFill/>
            <a:ln w="9525">
              <a:solidFill>
                <a:srgbClr val="F8F8F8"/>
              </a:solidFill>
              <a:round/>
            </a:ln>
          </p:spPr>
          <p:txBody>
            <a:bodyPr wrap="none" anchor="ctr"/>
            <a:lstStyle/>
            <a:p>
              <a:pPr>
                <a:defRPr/>
              </a:pPr>
              <a:endParaRPr lang="zh-CN" altLang="en-US">
                <a:solidFill>
                  <a:srgbClr val="FF0000"/>
                </a:solidFill>
                <a:latin typeface="Arial" panose="020B0604020202020204" pitchFamily="34" charset="0"/>
              </a:endParaRPr>
            </a:p>
          </p:txBody>
        </p:sp>
        <p:sp>
          <p:nvSpPr>
            <p:cNvPr id="20536" name="AutoShape 23"/>
            <p:cNvSpPr>
              <a:spLocks noChangeArrowheads="1"/>
            </p:cNvSpPr>
            <p:nvPr/>
          </p:nvSpPr>
          <p:spPr bwMode="gray">
            <a:xfrm>
              <a:off x="3029" y="1540"/>
              <a:ext cx="60" cy="81"/>
            </a:xfrm>
            <a:prstGeom prst="homePlate">
              <a:avLst>
                <a:gd name="adj" fmla="val 100000"/>
              </a:avLst>
            </a:prstGeom>
            <a:grpFill/>
            <a:ln w="9525">
              <a:noFill/>
              <a:miter lim="800000"/>
            </a:ln>
          </p:spPr>
          <p:txBody>
            <a:bodyPr wrap="none" anchor="ctr"/>
            <a:lstStyle/>
            <a:p>
              <a:pPr>
                <a:defRPr/>
              </a:pPr>
              <a:endParaRPr lang="zh-CN" altLang="en-US">
                <a:solidFill>
                  <a:srgbClr val="FF0000"/>
                </a:solidFill>
                <a:latin typeface="Arial" panose="020B0604020202020204" pitchFamily="34" charset="0"/>
              </a:endParaRPr>
            </a:p>
          </p:txBody>
        </p:sp>
      </p:grpSp>
      <p:sp>
        <p:nvSpPr>
          <p:cNvPr id="24598" name="Text Box 24"/>
          <p:cNvSpPr txBox="1">
            <a:spLocks noChangeArrowheads="1"/>
          </p:cNvSpPr>
          <p:nvPr/>
        </p:nvSpPr>
        <p:spPr bwMode="black">
          <a:xfrm>
            <a:off x="2786077" y="1327473"/>
            <a:ext cx="4059237" cy="369332"/>
          </a:xfrm>
          <a:prstGeom prst="rect">
            <a:avLst/>
          </a:prstGeom>
          <a:noFill/>
          <a:ln w="9525" algn="ctr">
            <a:noFill/>
            <a:miter lim="800000"/>
          </a:ln>
        </p:spPr>
        <p:txBody>
          <a:bodyPr>
            <a:spAutoFit/>
          </a:bodyPr>
          <a:lstStyle>
            <a:defPPr>
              <a:defRPr lang="zh-CN"/>
            </a:defPPr>
            <a:lvl1pPr>
              <a:defRPr b="1">
                <a:solidFill>
                  <a:srgbClr val="3333FF"/>
                </a:solidFill>
                <a:latin typeface="华文新魏" panose="02010800040101010101" pitchFamily="2" charset="-122"/>
                <a:ea typeface="华文新魏" panose="02010800040101010101" pitchFamily="2" charset="-122"/>
              </a:defRPr>
            </a:lvl1pPr>
          </a:lstStyle>
          <a:p>
            <a:r>
              <a:rPr lang="zh-CN" altLang="zh-CN" dirty="0"/>
              <a:t>职业教育整体水平进入全国第一方阵</a:t>
            </a:r>
            <a:endParaRPr lang="zh-CN" altLang="en-US" dirty="0"/>
          </a:p>
        </p:txBody>
      </p:sp>
      <p:sp>
        <p:nvSpPr>
          <p:cNvPr id="24599" name="Text Box 25"/>
          <p:cNvSpPr txBox="1">
            <a:spLocks noChangeArrowheads="1"/>
          </p:cNvSpPr>
          <p:nvPr/>
        </p:nvSpPr>
        <p:spPr bwMode="black">
          <a:xfrm>
            <a:off x="3411538" y="2390775"/>
            <a:ext cx="5408612" cy="369332"/>
          </a:xfrm>
          <a:prstGeom prst="rect">
            <a:avLst/>
          </a:prstGeom>
          <a:noFill/>
          <a:ln w="9525" algn="ctr">
            <a:noFill/>
            <a:miter lim="800000"/>
          </a:ln>
        </p:spPr>
        <p:txBody>
          <a:bodyPr>
            <a:spAutoFit/>
          </a:bodyPr>
          <a:lstStyle/>
          <a:p>
            <a:r>
              <a:rPr lang="zh-CN" altLang="en-US" b="1" dirty="0">
                <a:solidFill>
                  <a:srgbClr val="3333FF"/>
                </a:solidFill>
                <a:latin typeface="华文新魏" panose="02010800040101010101" pitchFamily="2" charset="-122"/>
                <a:ea typeface="华文新魏" panose="02010800040101010101" pitchFamily="2" charset="-122"/>
              </a:rPr>
              <a:t>全省中职学校数量调减到</a:t>
            </a:r>
            <a:r>
              <a:rPr lang="en-US" altLang="zh-CN" b="1" dirty="0">
                <a:solidFill>
                  <a:srgbClr val="3333FF"/>
                </a:solidFill>
                <a:latin typeface="华文新魏" panose="02010800040101010101" pitchFamily="2" charset="-122"/>
                <a:ea typeface="华文新魏" panose="02010800040101010101" pitchFamily="2" charset="-122"/>
              </a:rPr>
              <a:t>200</a:t>
            </a:r>
            <a:r>
              <a:rPr lang="zh-CN" altLang="en-US" b="1" dirty="0">
                <a:solidFill>
                  <a:srgbClr val="3333FF"/>
                </a:solidFill>
                <a:latin typeface="华文新魏" panose="02010800040101010101" pitchFamily="2" charset="-122"/>
                <a:ea typeface="华文新魏" panose="02010800040101010101" pitchFamily="2" charset="-122"/>
              </a:rPr>
              <a:t>所左右</a:t>
            </a:r>
            <a:endParaRPr lang="zh-CN" altLang="en-US" b="1" dirty="0">
              <a:solidFill>
                <a:srgbClr val="3333FF"/>
              </a:solidFill>
              <a:latin typeface="华文新魏" panose="02010800040101010101" pitchFamily="2" charset="-122"/>
              <a:ea typeface="华文新魏" panose="02010800040101010101" pitchFamily="2" charset="-122"/>
            </a:endParaRPr>
          </a:p>
        </p:txBody>
      </p:sp>
      <p:grpSp>
        <p:nvGrpSpPr>
          <p:cNvPr id="3" name="Group 26"/>
          <p:cNvGrpSpPr/>
          <p:nvPr/>
        </p:nvGrpSpPr>
        <p:grpSpPr bwMode="auto">
          <a:xfrm>
            <a:off x="3656013" y="3557598"/>
            <a:ext cx="119062" cy="89297"/>
            <a:chOff x="2995" y="1525"/>
            <a:chExt cx="112" cy="112"/>
          </a:xfrm>
          <a:solidFill>
            <a:srgbClr val="FF0000"/>
          </a:solidFill>
        </p:grpSpPr>
        <p:sp>
          <p:nvSpPr>
            <p:cNvPr id="20533" name="AutoShape 27"/>
            <p:cNvSpPr>
              <a:spLocks noChangeArrowheads="1"/>
            </p:cNvSpPr>
            <p:nvPr/>
          </p:nvSpPr>
          <p:spPr bwMode="gray">
            <a:xfrm>
              <a:off x="2995" y="1525"/>
              <a:ext cx="112" cy="112"/>
            </a:xfrm>
            <a:prstGeom prst="roundRect">
              <a:avLst>
                <a:gd name="adj" fmla="val 16667"/>
              </a:avLst>
            </a:prstGeom>
            <a:grpFill/>
            <a:ln w="9525">
              <a:solidFill>
                <a:srgbClr val="F8F8F8"/>
              </a:solidFill>
              <a:round/>
            </a:ln>
          </p:spPr>
          <p:txBody>
            <a:bodyPr wrap="none" anchor="ctr"/>
            <a:lstStyle/>
            <a:p>
              <a:pPr>
                <a:defRPr/>
              </a:pPr>
              <a:endParaRPr lang="zh-CN" altLang="en-US">
                <a:latin typeface="Arial" panose="020B0604020202020204" pitchFamily="34" charset="0"/>
              </a:endParaRPr>
            </a:p>
          </p:txBody>
        </p:sp>
        <p:sp>
          <p:nvSpPr>
            <p:cNvPr id="20534" name="AutoShape 28"/>
            <p:cNvSpPr>
              <a:spLocks noChangeArrowheads="1"/>
            </p:cNvSpPr>
            <p:nvPr/>
          </p:nvSpPr>
          <p:spPr bwMode="gray">
            <a:xfrm>
              <a:off x="3029" y="1540"/>
              <a:ext cx="60" cy="81"/>
            </a:xfrm>
            <a:prstGeom prst="homePlate">
              <a:avLst>
                <a:gd name="adj" fmla="val 100000"/>
              </a:avLst>
            </a:prstGeom>
            <a:grpFill/>
            <a:ln w="9525">
              <a:noFill/>
              <a:miter lim="800000"/>
            </a:ln>
          </p:spPr>
          <p:txBody>
            <a:bodyPr wrap="none" anchor="ctr"/>
            <a:lstStyle/>
            <a:p>
              <a:pPr>
                <a:defRPr/>
              </a:pPr>
              <a:endParaRPr lang="zh-CN" altLang="en-US">
                <a:latin typeface="Arial" panose="020B0604020202020204" pitchFamily="34" charset="0"/>
              </a:endParaRPr>
            </a:p>
          </p:txBody>
        </p:sp>
      </p:grpSp>
      <p:sp>
        <p:nvSpPr>
          <p:cNvPr id="24601" name="Text Box 29"/>
          <p:cNvSpPr txBox="1">
            <a:spLocks noChangeArrowheads="1"/>
          </p:cNvSpPr>
          <p:nvPr/>
        </p:nvSpPr>
        <p:spPr bwMode="black">
          <a:xfrm>
            <a:off x="3729952" y="3438276"/>
            <a:ext cx="4300418" cy="369332"/>
          </a:xfrm>
          <a:prstGeom prst="rect">
            <a:avLst/>
          </a:prstGeom>
          <a:noFill/>
          <a:ln w="9525" algn="ctr">
            <a:noFill/>
            <a:miter lim="800000"/>
          </a:ln>
        </p:spPr>
        <p:txBody>
          <a:bodyPr wrap="square">
            <a:spAutoFit/>
          </a:bodyPr>
          <a:lstStyle/>
          <a:p>
            <a:r>
              <a:rPr lang="zh-CN" altLang="en-US" b="1" dirty="0">
                <a:solidFill>
                  <a:srgbClr val="3333FF"/>
                </a:solidFill>
                <a:latin typeface="华文新魏" panose="02010800040101010101" pitchFamily="2" charset="-122"/>
                <a:ea typeface="华文新魏" panose="02010800040101010101" pitchFamily="2" charset="-122"/>
              </a:rPr>
              <a:t>中职学校全部达到国家设置标准</a:t>
            </a:r>
            <a:endParaRPr lang="zh-CN" altLang="en-US" b="1" dirty="0">
              <a:solidFill>
                <a:srgbClr val="3333FF"/>
              </a:solidFill>
              <a:latin typeface="华文新魏" panose="02010800040101010101" pitchFamily="2" charset="-122"/>
              <a:ea typeface="华文新魏" panose="02010800040101010101" pitchFamily="2" charset="-122"/>
            </a:endParaRPr>
          </a:p>
        </p:txBody>
      </p:sp>
      <p:grpSp>
        <p:nvGrpSpPr>
          <p:cNvPr id="4" name="Group 30"/>
          <p:cNvGrpSpPr/>
          <p:nvPr/>
        </p:nvGrpSpPr>
        <p:grpSpPr bwMode="auto">
          <a:xfrm>
            <a:off x="3914661" y="4404378"/>
            <a:ext cx="119062" cy="89297"/>
            <a:chOff x="2995" y="1525"/>
            <a:chExt cx="112" cy="112"/>
          </a:xfrm>
          <a:solidFill>
            <a:srgbClr val="FF0000"/>
          </a:solidFill>
        </p:grpSpPr>
        <p:sp>
          <p:nvSpPr>
            <p:cNvPr id="20531" name="AutoShape 31"/>
            <p:cNvSpPr>
              <a:spLocks noChangeArrowheads="1"/>
            </p:cNvSpPr>
            <p:nvPr/>
          </p:nvSpPr>
          <p:spPr bwMode="gray">
            <a:xfrm>
              <a:off x="2995" y="1525"/>
              <a:ext cx="112" cy="112"/>
            </a:xfrm>
            <a:prstGeom prst="roundRect">
              <a:avLst>
                <a:gd name="adj" fmla="val 16667"/>
              </a:avLst>
            </a:prstGeom>
            <a:grpFill/>
            <a:ln w="9525">
              <a:solidFill>
                <a:srgbClr val="F8F8F8"/>
              </a:solidFill>
              <a:round/>
            </a:ln>
          </p:spPr>
          <p:txBody>
            <a:bodyPr wrap="none" anchor="ctr"/>
            <a:lstStyle/>
            <a:p>
              <a:pPr>
                <a:defRPr/>
              </a:pPr>
              <a:endParaRPr lang="zh-CN" altLang="en-US">
                <a:latin typeface="Arial" panose="020B0604020202020204" pitchFamily="34" charset="0"/>
              </a:endParaRPr>
            </a:p>
          </p:txBody>
        </p:sp>
        <p:sp>
          <p:nvSpPr>
            <p:cNvPr id="20532" name="AutoShape 32"/>
            <p:cNvSpPr>
              <a:spLocks noChangeArrowheads="1"/>
            </p:cNvSpPr>
            <p:nvPr/>
          </p:nvSpPr>
          <p:spPr bwMode="gray">
            <a:xfrm>
              <a:off x="3029" y="1540"/>
              <a:ext cx="60" cy="81"/>
            </a:xfrm>
            <a:prstGeom prst="homePlate">
              <a:avLst>
                <a:gd name="adj" fmla="val 100000"/>
              </a:avLst>
            </a:prstGeom>
            <a:grpFill/>
            <a:ln w="9525">
              <a:noFill/>
              <a:miter lim="800000"/>
            </a:ln>
          </p:spPr>
          <p:txBody>
            <a:bodyPr wrap="none" anchor="ctr"/>
            <a:lstStyle/>
            <a:p>
              <a:pPr>
                <a:defRPr/>
              </a:pPr>
              <a:endParaRPr lang="zh-CN" altLang="en-US">
                <a:latin typeface="Arial" panose="020B0604020202020204" pitchFamily="34" charset="0"/>
              </a:endParaRPr>
            </a:p>
          </p:txBody>
        </p:sp>
      </p:grpSp>
      <p:sp>
        <p:nvSpPr>
          <p:cNvPr id="24603" name="Text Box 33"/>
          <p:cNvSpPr txBox="1">
            <a:spLocks noChangeArrowheads="1"/>
          </p:cNvSpPr>
          <p:nvPr/>
        </p:nvSpPr>
        <p:spPr bwMode="black">
          <a:xfrm>
            <a:off x="4099019" y="4635680"/>
            <a:ext cx="4381500" cy="507831"/>
          </a:xfrm>
          <a:prstGeom prst="rect">
            <a:avLst/>
          </a:prstGeom>
          <a:noFill/>
          <a:ln w="9525" algn="ctr">
            <a:noFill/>
            <a:miter lim="800000"/>
          </a:ln>
        </p:spPr>
        <p:txBody>
          <a:bodyPr>
            <a:spAutoFit/>
          </a:bodyPr>
          <a:lstStyle/>
          <a:p>
            <a:pPr>
              <a:lnSpc>
                <a:spcPct val="150000"/>
              </a:lnSpc>
            </a:pPr>
            <a:r>
              <a:rPr lang="en-US" altLang="zh-CN" sz="1600" b="1" dirty="0">
                <a:solidFill>
                  <a:srgbClr val="FF0000"/>
                </a:solidFill>
                <a:latin typeface="黑体" panose="02010609060101010101" pitchFamily="2" charset="-122"/>
                <a:ea typeface="黑体" panose="02010609060101010101" pitchFamily="2" charset="-122"/>
              </a:rPr>
              <a:t>10</a:t>
            </a:r>
            <a:r>
              <a:rPr lang="zh-CN" altLang="en-US" sz="1600" b="1" dirty="0">
                <a:solidFill>
                  <a:srgbClr val="FF0000"/>
                </a:solidFill>
                <a:latin typeface="黑体" panose="02010609060101010101" pitchFamily="2" charset="-122"/>
                <a:ea typeface="黑体" panose="02010609060101010101" pitchFamily="2" charset="-122"/>
              </a:rPr>
              <a:t>月</a:t>
            </a:r>
            <a:r>
              <a:rPr lang="en-US" altLang="zh-CN" sz="1600" b="1" dirty="0">
                <a:solidFill>
                  <a:srgbClr val="FF0000"/>
                </a:solidFill>
                <a:latin typeface="黑体" panose="02010609060101010101" pitchFamily="2" charset="-122"/>
                <a:ea typeface="黑体" panose="02010609060101010101" pitchFamily="2" charset="-122"/>
              </a:rPr>
              <a:t>20,</a:t>
            </a:r>
            <a:r>
              <a:rPr lang="zh-CN" altLang="en-US" b="1" dirty="0">
                <a:solidFill>
                  <a:srgbClr val="3333FF"/>
                </a:solidFill>
                <a:latin typeface="华文新魏" panose="02010800040101010101" pitchFamily="2" charset="-122"/>
                <a:ea typeface="华文新魏" panose="02010800040101010101" pitchFamily="2" charset="-122"/>
              </a:rPr>
              <a:t>省部共建技能安徽</a:t>
            </a:r>
            <a:endParaRPr lang="zh-CN" altLang="en-US" b="1" dirty="0">
              <a:solidFill>
                <a:srgbClr val="3333FF"/>
              </a:solidFill>
              <a:latin typeface="华文新魏" panose="02010800040101010101" pitchFamily="2" charset="-122"/>
              <a:ea typeface="华文新魏" panose="02010800040101010101" pitchFamily="2" charset="-122"/>
            </a:endParaRPr>
          </a:p>
        </p:txBody>
      </p:sp>
      <p:sp>
        <p:nvSpPr>
          <p:cNvPr id="24604" name="AutoShape 34"/>
          <p:cNvSpPr>
            <a:spLocks noChangeArrowheads="1"/>
          </p:cNvSpPr>
          <p:nvPr/>
        </p:nvSpPr>
        <p:spPr bwMode="black">
          <a:xfrm>
            <a:off x="534988" y="2576513"/>
            <a:ext cx="228600" cy="1714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alpha val="30196"/>
            </a:schemeClr>
          </a:solidFill>
          <a:ln w="9525">
            <a:solidFill>
              <a:schemeClr val="accent1"/>
            </a:solidFill>
            <a:round/>
          </a:ln>
        </p:spPr>
        <p:txBody>
          <a:bodyPr wrap="none" anchor="ctr"/>
          <a:lstStyle/>
          <a:p>
            <a:endParaRPr lang="zh-CN" altLang="en-US"/>
          </a:p>
        </p:txBody>
      </p:sp>
      <p:sp>
        <p:nvSpPr>
          <p:cNvPr id="24605" name="AutoShape 35"/>
          <p:cNvSpPr>
            <a:spLocks noChangeArrowheads="1"/>
          </p:cNvSpPr>
          <p:nvPr/>
        </p:nvSpPr>
        <p:spPr bwMode="black">
          <a:xfrm>
            <a:off x="2819400" y="4504135"/>
            <a:ext cx="228600" cy="1714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alpha val="30196"/>
            </a:schemeClr>
          </a:solidFill>
          <a:ln w="9525">
            <a:solidFill>
              <a:schemeClr val="accent1"/>
            </a:solidFill>
            <a:round/>
          </a:ln>
        </p:spPr>
        <p:txBody>
          <a:bodyPr wrap="none" anchor="ctr"/>
          <a:lstStyle/>
          <a:p>
            <a:endParaRPr lang="zh-CN" altLang="en-US"/>
          </a:p>
        </p:txBody>
      </p:sp>
      <p:sp>
        <p:nvSpPr>
          <p:cNvPr id="174116" name="Oval 36"/>
          <p:cNvSpPr>
            <a:spLocks noChangeArrowheads="1"/>
          </p:cNvSpPr>
          <p:nvPr/>
        </p:nvSpPr>
        <p:spPr bwMode="gray">
          <a:xfrm rot="3083608">
            <a:off x="3574267" y="3909911"/>
            <a:ext cx="300038" cy="400050"/>
          </a:xfrm>
          <a:prstGeom prst="ellipse">
            <a:avLst/>
          </a:prstGeom>
          <a:gradFill rotWithShape="1">
            <a:gsLst>
              <a:gs pos="0">
                <a:schemeClr val="accent2">
                  <a:gamma/>
                  <a:tint val="50980"/>
                  <a:invGamma/>
                </a:schemeClr>
              </a:gs>
              <a:gs pos="100000">
                <a:schemeClr val="accent2"/>
              </a:gs>
            </a:gsLst>
            <a:path path="shape">
              <a:fillToRect l="50000" t="50000" r="50000" b="50000"/>
            </a:path>
          </a:gradFill>
          <a:ln w="9525">
            <a:solidFill>
              <a:srgbClr val="FEFFFF"/>
            </a:solidFill>
            <a:round/>
          </a:ln>
          <a:effectLst>
            <a:outerShdw dist="35921" dir="2700000" algn="ctr" rotWithShape="0">
              <a:srgbClr val="080808">
                <a:alpha val="50000"/>
              </a:srgbClr>
            </a:outerShdw>
          </a:effectLst>
        </p:spPr>
        <p:txBody>
          <a:bodyPr wrap="none" anchor="ctr"/>
          <a:lstStyle/>
          <a:p>
            <a:pPr>
              <a:defRPr/>
            </a:pPr>
            <a:endParaRPr lang="zh-CN" altLang="en-US"/>
          </a:p>
        </p:txBody>
      </p:sp>
      <p:sp>
        <p:nvSpPr>
          <p:cNvPr id="174117" name="Oval 37"/>
          <p:cNvSpPr>
            <a:spLocks noChangeArrowheads="1"/>
          </p:cNvSpPr>
          <p:nvPr/>
        </p:nvSpPr>
        <p:spPr bwMode="gray">
          <a:xfrm>
            <a:off x="1503363" y="1078708"/>
            <a:ext cx="730250" cy="547688"/>
          </a:xfrm>
          <a:prstGeom prst="ellipse">
            <a:avLst/>
          </a:prstGeom>
          <a:solidFill>
            <a:srgbClr val="00CCFF"/>
          </a:solidFill>
          <a:ln w="9525">
            <a:solidFill>
              <a:srgbClr val="FEFFFF"/>
            </a:solidFill>
            <a:round/>
          </a:ln>
          <a:effectLst>
            <a:outerShdw dist="35921" dir="2700000" algn="ctr" rotWithShape="0">
              <a:srgbClr val="080808">
                <a:alpha val="50000"/>
              </a:srgbClr>
            </a:outerShdw>
          </a:effectLst>
        </p:spPr>
        <p:txBody>
          <a:bodyPr wrap="none" anchor="ctr"/>
          <a:lstStyle/>
          <a:p>
            <a:pPr>
              <a:defRPr/>
            </a:pPr>
            <a:endParaRPr lang="zh-CN" altLang="en-US"/>
          </a:p>
        </p:txBody>
      </p:sp>
      <p:sp>
        <p:nvSpPr>
          <p:cNvPr id="174118" name="Oval 38"/>
          <p:cNvSpPr>
            <a:spLocks noChangeArrowheads="1"/>
          </p:cNvSpPr>
          <p:nvPr/>
        </p:nvSpPr>
        <p:spPr bwMode="gray">
          <a:xfrm rot="802016">
            <a:off x="2133600" y="2120515"/>
            <a:ext cx="598488" cy="448865"/>
          </a:xfrm>
          <a:prstGeom prst="ellipse">
            <a:avLst/>
          </a:prstGeom>
          <a:gradFill rotWithShape="1">
            <a:gsLst>
              <a:gs pos="0">
                <a:srgbClr val="33CC33">
                  <a:gamma/>
                  <a:tint val="66667"/>
                  <a:invGamma/>
                </a:srgbClr>
              </a:gs>
              <a:gs pos="100000">
                <a:srgbClr val="33CC33"/>
              </a:gs>
            </a:gsLst>
            <a:path path="shape">
              <a:fillToRect l="50000" t="50000" r="50000" b="50000"/>
            </a:path>
          </a:gradFill>
          <a:ln w="9525">
            <a:solidFill>
              <a:srgbClr val="FEFFFF"/>
            </a:solidFill>
            <a:round/>
          </a:ln>
          <a:effectLst>
            <a:outerShdw dist="35921" dir="2700000" algn="ctr" rotWithShape="0">
              <a:srgbClr val="080808">
                <a:alpha val="50000"/>
              </a:srgbClr>
            </a:outerShdw>
          </a:effectLst>
        </p:spPr>
        <p:txBody>
          <a:bodyPr wrap="none" anchor="ctr"/>
          <a:lstStyle/>
          <a:p>
            <a:pPr>
              <a:defRPr/>
            </a:pPr>
            <a:endParaRPr lang="zh-CN" altLang="en-US"/>
          </a:p>
        </p:txBody>
      </p:sp>
      <p:sp>
        <p:nvSpPr>
          <p:cNvPr id="174119" name="Oval 39"/>
          <p:cNvSpPr>
            <a:spLocks noChangeArrowheads="1"/>
          </p:cNvSpPr>
          <p:nvPr/>
        </p:nvSpPr>
        <p:spPr bwMode="gray">
          <a:xfrm rot="3116201">
            <a:off x="2777751" y="3065871"/>
            <a:ext cx="378619" cy="504825"/>
          </a:xfrm>
          <a:prstGeom prst="ellipse">
            <a:avLst/>
          </a:prstGeom>
          <a:gradFill rotWithShape="1">
            <a:gsLst>
              <a:gs pos="0">
                <a:srgbClr val="0066FF">
                  <a:gamma/>
                  <a:tint val="63529"/>
                  <a:invGamma/>
                </a:srgbClr>
              </a:gs>
              <a:gs pos="100000">
                <a:srgbClr val="0066FF"/>
              </a:gs>
            </a:gsLst>
            <a:path path="shape">
              <a:fillToRect l="50000" t="50000" r="50000" b="50000"/>
            </a:path>
          </a:gradFill>
          <a:ln w="9525">
            <a:solidFill>
              <a:srgbClr val="FEFFFF"/>
            </a:solidFill>
            <a:round/>
          </a:ln>
          <a:effectLst>
            <a:outerShdw dist="35921" dir="2700000" algn="ctr" rotWithShape="0">
              <a:srgbClr val="080808">
                <a:alpha val="50000"/>
              </a:srgbClr>
            </a:outerShdw>
          </a:effectLst>
        </p:spPr>
        <p:txBody>
          <a:bodyPr wrap="none" anchor="ctr"/>
          <a:lstStyle/>
          <a:p>
            <a:pPr>
              <a:defRPr/>
            </a:pPr>
            <a:endParaRPr lang="zh-CN" altLang="en-US"/>
          </a:p>
        </p:txBody>
      </p:sp>
      <p:grpSp>
        <p:nvGrpSpPr>
          <p:cNvPr id="24610" name="Group 40"/>
          <p:cNvGrpSpPr/>
          <p:nvPr/>
        </p:nvGrpSpPr>
        <p:grpSpPr bwMode="auto">
          <a:xfrm>
            <a:off x="304800" y="3149215"/>
            <a:ext cx="1752600" cy="1469231"/>
            <a:chOff x="482" y="1851"/>
            <a:chExt cx="860" cy="796"/>
          </a:xfrm>
        </p:grpSpPr>
        <p:sp>
          <p:nvSpPr>
            <p:cNvPr id="24619" name="Freeform 41"/>
            <p:cNvSpPr/>
            <p:nvPr/>
          </p:nvSpPr>
          <p:spPr bwMode="gray">
            <a:xfrm>
              <a:off x="567" y="2464"/>
              <a:ext cx="335" cy="173"/>
            </a:xfrm>
            <a:custGeom>
              <a:avLst/>
              <a:gdLst>
                <a:gd name="T0" fmla="*/ 0 w 335"/>
                <a:gd name="T1" fmla="*/ 166 h 173"/>
                <a:gd name="T2" fmla="*/ 58 w 335"/>
                <a:gd name="T3" fmla="*/ 173 h 173"/>
                <a:gd name="T4" fmla="*/ 297 w 335"/>
                <a:gd name="T5" fmla="*/ 32 h 173"/>
                <a:gd name="T6" fmla="*/ 289 w 335"/>
                <a:gd name="T7" fmla="*/ 8 h 173"/>
                <a:gd name="T8" fmla="*/ 223 w 335"/>
                <a:gd name="T9" fmla="*/ 26 h 173"/>
                <a:gd name="T10" fmla="*/ 0 w 335"/>
                <a:gd name="T11" fmla="*/ 166 h 173"/>
                <a:gd name="T12" fmla="*/ 0 60000 65536"/>
                <a:gd name="T13" fmla="*/ 0 60000 65536"/>
                <a:gd name="T14" fmla="*/ 0 60000 65536"/>
                <a:gd name="T15" fmla="*/ 0 60000 65536"/>
                <a:gd name="T16" fmla="*/ 0 60000 65536"/>
                <a:gd name="T17" fmla="*/ 0 60000 65536"/>
                <a:gd name="T18" fmla="*/ 0 w 335"/>
                <a:gd name="T19" fmla="*/ 0 h 173"/>
                <a:gd name="T20" fmla="*/ 335 w 335"/>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335" h="173">
                  <a:moveTo>
                    <a:pt x="0" y="166"/>
                  </a:moveTo>
                  <a:lnTo>
                    <a:pt x="58" y="173"/>
                  </a:lnTo>
                  <a:lnTo>
                    <a:pt x="297" y="32"/>
                  </a:lnTo>
                  <a:cubicBezTo>
                    <a:pt x="335" y="5"/>
                    <a:pt x="301" y="9"/>
                    <a:pt x="289" y="8"/>
                  </a:cubicBezTo>
                  <a:cubicBezTo>
                    <a:pt x="277" y="7"/>
                    <a:pt x="271" y="0"/>
                    <a:pt x="223" y="26"/>
                  </a:cubicBezTo>
                  <a:lnTo>
                    <a:pt x="0" y="166"/>
                  </a:lnTo>
                  <a:close/>
                </a:path>
              </a:pathLst>
            </a:custGeom>
            <a:gradFill rotWithShape="1">
              <a:gsLst>
                <a:gs pos="0">
                  <a:srgbClr val="181818">
                    <a:alpha val="0"/>
                  </a:srgbClr>
                </a:gs>
                <a:gs pos="100000">
                  <a:srgbClr val="1C1C1C"/>
                </a:gs>
              </a:gsLst>
              <a:lin ang="5400000" scaled="1"/>
            </a:gradFill>
            <a:ln w="9525">
              <a:noFill/>
              <a:round/>
            </a:ln>
          </p:spPr>
          <p:txBody>
            <a:bodyPr/>
            <a:lstStyle/>
            <a:p>
              <a:endParaRPr lang="zh-CN" altLang="en-US"/>
            </a:p>
          </p:txBody>
        </p:sp>
        <p:sp>
          <p:nvSpPr>
            <p:cNvPr id="24620" name="Freeform 42"/>
            <p:cNvSpPr/>
            <p:nvPr/>
          </p:nvSpPr>
          <p:spPr bwMode="gray">
            <a:xfrm>
              <a:off x="797" y="2401"/>
              <a:ext cx="367" cy="170"/>
            </a:xfrm>
            <a:custGeom>
              <a:avLst/>
              <a:gdLst>
                <a:gd name="T0" fmla="*/ 0 w 367"/>
                <a:gd name="T1" fmla="*/ 158 h 170"/>
                <a:gd name="T2" fmla="*/ 80 w 367"/>
                <a:gd name="T3" fmla="*/ 170 h 170"/>
                <a:gd name="T4" fmla="*/ 332 w 367"/>
                <a:gd name="T5" fmla="*/ 37 h 170"/>
                <a:gd name="T6" fmla="*/ 292 w 367"/>
                <a:gd name="T7" fmla="*/ 1 h 170"/>
                <a:gd name="T8" fmla="*/ 230 w 367"/>
                <a:gd name="T9" fmla="*/ 29 h 170"/>
                <a:gd name="T10" fmla="*/ 0 w 367"/>
                <a:gd name="T11" fmla="*/ 158 h 170"/>
                <a:gd name="T12" fmla="*/ 0 60000 65536"/>
                <a:gd name="T13" fmla="*/ 0 60000 65536"/>
                <a:gd name="T14" fmla="*/ 0 60000 65536"/>
                <a:gd name="T15" fmla="*/ 0 60000 65536"/>
                <a:gd name="T16" fmla="*/ 0 60000 65536"/>
                <a:gd name="T17" fmla="*/ 0 60000 65536"/>
                <a:gd name="T18" fmla="*/ 0 w 367"/>
                <a:gd name="T19" fmla="*/ 0 h 170"/>
                <a:gd name="T20" fmla="*/ 367 w 367"/>
                <a:gd name="T21" fmla="*/ 170 h 170"/>
              </a:gdLst>
              <a:ahLst/>
              <a:cxnLst>
                <a:cxn ang="T12">
                  <a:pos x="T0" y="T1"/>
                </a:cxn>
                <a:cxn ang="T13">
                  <a:pos x="T2" y="T3"/>
                </a:cxn>
                <a:cxn ang="T14">
                  <a:pos x="T4" y="T5"/>
                </a:cxn>
                <a:cxn ang="T15">
                  <a:pos x="T6" y="T7"/>
                </a:cxn>
                <a:cxn ang="T16">
                  <a:pos x="T8" y="T9"/>
                </a:cxn>
                <a:cxn ang="T17">
                  <a:pos x="T10" y="T11"/>
                </a:cxn>
              </a:cxnLst>
              <a:rect l="T18" t="T19" r="T20" b="T21"/>
              <a:pathLst>
                <a:path w="367" h="170">
                  <a:moveTo>
                    <a:pt x="0" y="158"/>
                  </a:moveTo>
                  <a:lnTo>
                    <a:pt x="80" y="170"/>
                  </a:lnTo>
                  <a:lnTo>
                    <a:pt x="332" y="37"/>
                  </a:lnTo>
                  <a:cubicBezTo>
                    <a:pt x="367" y="9"/>
                    <a:pt x="309" y="2"/>
                    <a:pt x="292" y="1"/>
                  </a:cubicBezTo>
                  <a:cubicBezTo>
                    <a:pt x="280" y="0"/>
                    <a:pt x="279" y="3"/>
                    <a:pt x="230" y="29"/>
                  </a:cubicBezTo>
                  <a:lnTo>
                    <a:pt x="0" y="158"/>
                  </a:lnTo>
                  <a:close/>
                </a:path>
              </a:pathLst>
            </a:custGeom>
            <a:gradFill rotWithShape="1">
              <a:gsLst>
                <a:gs pos="0">
                  <a:srgbClr val="181818">
                    <a:alpha val="0"/>
                  </a:srgbClr>
                </a:gs>
                <a:gs pos="100000">
                  <a:srgbClr val="1C1C1C"/>
                </a:gs>
              </a:gsLst>
              <a:lin ang="5400000" scaled="1"/>
            </a:gradFill>
            <a:ln w="9525">
              <a:noFill/>
              <a:round/>
            </a:ln>
          </p:spPr>
          <p:txBody>
            <a:bodyPr/>
            <a:lstStyle/>
            <a:p>
              <a:endParaRPr lang="zh-CN" altLang="en-US"/>
            </a:p>
          </p:txBody>
        </p:sp>
        <p:sp>
          <p:nvSpPr>
            <p:cNvPr id="24621" name="Freeform 43"/>
            <p:cNvSpPr/>
            <p:nvPr/>
          </p:nvSpPr>
          <p:spPr bwMode="gray">
            <a:xfrm>
              <a:off x="1035" y="2504"/>
              <a:ext cx="307" cy="143"/>
            </a:xfrm>
            <a:custGeom>
              <a:avLst/>
              <a:gdLst>
                <a:gd name="T0" fmla="*/ 0 w 307"/>
                <a:gd name="T1" fmla="*/ 134 h 143"/>
                <a:gd name="T2" fmla="*/ 66 w 307"/>
                <a:gd name="T3" fmla="*/ 143 h 143"/>
                <a:gd name="T4" fmla="*/ 282 w 307"/>
                <a:gd name="T5" fmla="*/ 35 h 143"/>
                <a:gd name="T6" fmla="*/ 219 w 307"/>
                <a:gd name="T7" fmla="*/ 17 h 143"/>
                <a:gd name="T8" fmla="*/ 0 w 307"/>
                <a:gd name="T9" fmla="*/ 134 h 143"/>
                <a:gd name="T10" fmla="*/ 0 60000 65536"/>
                <a:gd name="T11" fmla="*/ 0 60000 65536"/>
                <a:gd name="T12" fmla="*/ 0 60000 65536"/>
                <a:gd name="T13" fmla="*/ 0 60000 65536"/>
                <a:gd name="T14" fmla="*/ 0 60000 65536"/>
                <a:gd name="T15" fmla="*/ 0 w 307"/>
                <a:gd name="T16" fmla="*/ 0 h 143"/>
                <a:gd name="T17" fmla="*/ 307 w 307"/>
                <a:gd name="T18" fmla="*/ 143 h 143"/>
              </a:gdLst>
              <a:ahLst/>
              <a:cxnLst>
                <a:cxn ang="T10">
                  <a:pos x="T0" y="T1"/>
                </a:cxn>
                <a:cxn ang="T11">
                  <a:pos x="T2" y="T3"/>
                </a:cxn>
                <a:cxn ang="T12">
                  <a:pos x="T4" y="T5"/>
                </a:cxn>
                <a:cxn ang="T13">
                  <a:pos x="T6" y="T7"/>
                </a:cxn>
                <a:cxn ang="T14">
                  <a:pos x="T8" y="T9"/>
                </a:cxn>
              </a:cxnLst>
              <a:rect l="T15" t="T16" r="T17" b="T18"/>
              <a:pathLst>
                <a:path w="307" h="143">
                  <a:moveTo>
                    <a:pt x="0" y="134"/>
                  </a:moveTo>
                  <a:lnTo>
                    <a:pt x="66" y="143"/>
                  </a:lnTo>
                  <a:lnTo>
                    <a:pt x="282" y="35"/>
                  </a:lnTo>
                  <a:cubicBezTo>
                    <a:pt x="307" y="14"/>
                    <a:pt x="266" y="0"/>
                    <a:pt x="219" y="17"/>
                  </a:cubicBezTo>
                  <a:lnTo>
                    <a:pt x="0" y="134"/>
                  </a:lnTo>
                  <a:close/>
                </a:path>
              </a:pathLst>
            </a:custGeom>
            <a:gradFill rotWithShape="1">
              <a:gsLst>
                <a:gs pos="0">
                  <a:srgbClr val="181818">
                    <a:alpha val="0"/>
                  </a:srgbClr>
                </a:gs>
                <a:gs pos="100000">
                  <a:srgbClr val="1C1C1C"/>
                </a:gs>
              </a:gsLst>
              <a:lin ang="5400000" scaled="1"/>
            </a:gradFill>
            <a:ln w="9525">
              <a:noFill/>
              <a:round/>
            </a:ln>
          </p:spPr>
          <p:txBody>
            <a:bodyPr/>
            <a:lstStyle/>
            <a:p>
              <a:endParaRPr lang="zh-CN" altLang="en-US"/>
            </a:p>
          </p:txBody>
        </p:sp>
        <p:sp>
          <p:nvSpPr>
            <p:cNvPr id="24622" name="Freeform 44"/>
            <p:cNvSpPr/>
            <p:nvPr/>
          </p:nvSpPr>
          <p:spPr bwMode="gray">
            <a:xfrm>
              <a:off x="482" y="2066"/>
              <a:ext cx="224" cy="569"/>
            </a:xfrm>
            <a:custGeom>
              <a:avLst/>
              <a:gdLst>
                <a:gd name="T0" fmla="*/ 103 w 224"/>
                <a:gd name="T1" fmla="*/ 101 h 569"/>
                <a:gd name="T2" fmla="*/ 74 w 224"/>
                <a:gd name="T3" fmla="*/ 50 h 569"/>
                <a:gd name="T4" fmla="*/ 121 w 224"/>
                <a:gd name="T5" fmla="*/ 1 h 569"/>
                <a:gd name="T6" fmla="*/ 171 w 224"/>
                <a:gd name="T7" fmla="*/ 52 h 569"/>
                <a:gd name="T8" fmla="*/ 135 w 224"/>
                <a:gd name="T9" fmla="*/ 101 h 569"/>
                <a:gd name="T10" fmla="*/ 134 w 224"/>
                <a:gd name="T11" fmla="*/ 124 h 569"/>
                <a:gd name="T12" fmla="*/ 209 w 224"/>
                <a:gd name="T13" fmla="*/ 145 h 569"/>
                <a:gd name="T14" fmla="*/ 221 w 224"/>
                <a:gd name="T15" fmla="*/ 204 h 569"/>
                <a:gd name="T16" fmla="*/ 218 w 224"/>
                <a:gd name="T17" fmla="*/ 321 h 569"/>
                <a:gd name="T18" fmla="*/ 209 w 224"/>
                <a:gd name="T19" fmla="*/ 365 h 569"/>
                <a:gd name="T20" fmla="*/ 196 w 224"/>
                <a:gd name="T21" fmla="*/ 308 h 569"/>
                <a:gd name="T22" fmla="*/ 187 w 224"/>
                <a:gd name="T23" fmla="*/ 202 h 569"/>
                <a:gd name="T24" fmla="*/ 170 w 224"/>
                <a:gd name="T25" fmla="*/ 321 h 569"/>
                <a:gd name="T26" fmla="*/ 144 w 224"/>
                <a:gd name="T27" fmla="*/ 569 h 569"/>
                <a:gd name="T28" fmla="*/ 78 w 224"/>
                <a:gd name="T29" fmla="*/ 565 h 569"/>
                <a:gd name="T30" fmla="*/ 50 w 224"/>
                <a:gd name="T31" fmla="*/ 325 h 569"/>
                <a:gd name="T32" fmla="*/ 33 w 224"/>
                <a:gd name="T33" fmla="*/ 208 h 569"/>
                <a:gd name="T34" fmla="*/ 25 w 224"/>
                <a:gd name="T35" fmla="*/ 310 h 569"/>
                <a:gd name="T36" fmla="*/ 12 w 224"/>
                <a:gd name="T37" fmla="*/ 365 h 569"/>
                <a:gd name="T38" fmla="*/ 1 w 224"/>
                <a:gd name="T39" fmla="*/ 305 h 569"/>
                <a:gd name="T40" fmla="*/ 7 w 224"/>
                <a:gd name="T41" fmla="*/ 184 h 569"/>
                <a:gd name="T42" fmla="*/ 23 w 224"/>
                <a:gd name="T43" fmla="*/ 140 h 569"/>
                <a:gd name="T44" fmla="*/ 102 w 224"/>
                <a:gd name="T45" fmla="*/ 124 h 569"/>
                <a:gd name="T46" fmla="*/ 103 w 224"/>
                <a:gd name="T47" fmla="*/ 101 h 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
                <a:gd name="T73" fmla="*/ 0 h 569"/>
                <a:gd name="T74" fmla="*/ 224 w 224"/>
                <a:gd name="T75" fmla="*/ 569 h 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767676"/>
                </a:gs>
              </a:gsLst>
              <a:lin ang="5400000" scaled="1"/>
            </a:gradFill>
            <a:ln w="9525">
              <a:miter lim="800000"/>
            </a:ln>
            <a:scene3d>
              <a:camera prst="legacyPerspectiveTopRight">
                <a:rot lat="0" lon="899994" rev="0"/>
              </a:camera>
              <a:lightRig rig="legacyFlat1" dir="t"/>
            </a:scene3d>
            <a:sp3d extrusionH="36500" prstMaterial="legacyMetal">
              <a:bevelT w="13500" h="13500" prst="angle"/>
              <a:bevelB w="13500" h="13500" prst="angle"/>
              <a:extrusionClr>
                <a:srgbClr val="333333"/>
              </a:extrusionClr>
            </a:sp3d>
          </p:spPr>
          <p:txBody>
            <a:bodyPr>
              <a:flatTx/>
            </a:bodyPr>
            <a:lstStyle/>
            <a:p>
              <a:endParaRPr lang="zh-CN" altLang="en-US"/>
            </a:p>
          </p:txBody>
        </p:sp>
        <p:sp>
          <p:nvSpPr>
            <p:cNvPr id="24623" name="Freeform 45"/>
            <p:cNvSpPr/>
            <p:nvPr/>
          </p:nvSpPr>
          <p:spPr bwMode="gray">
            <a:xfrm>
              <a:off x="698" y="1851"/>
              <a:ext cx="282" cy="716"/>
            </a:xfrm>
            <a:custGeom>
              <a:avLst/>
              <a:gdLst>
                <a:gd name="T0" fmla="*/ 818 w 224"/>
                <a:gd name="T1" fmla="*/ 797 h 569"/>
                <a:gd name="T2" fmla="*/ 585 w 224"/>
                <a:gd name="T3" fmla="*/ 394 h 569"/>
                <a:gd name="T4" fmla="*/ 954 w 224"/>
                <a:gd name="T5" fmla="*/ 1 h 569"/>
                <a:gd name="T6" fmla="*/ 1357 w 224"/>
                <a:gd name="T7" fmla="*/ 410 h 569"/>
                <a:gd name="T8" fmla="*/ 1073 w 224"/>
                <a:gd name="T9" fmla="*/ 797 h 569"/>
                <a:gd name="T10" fmla="*/ 1065 w 224"/>
                <a:gd name="T11" fmla="*/ 980 h 569"/>
                <a:gd name="T12" fmla="*/ 1659 w 224"/>
                <a:gd name="T13" fmla="*/ 1144 h 569"/>
                <a:gd name="T14" fmla="*/ 1756 w 224"/>
                <a:gd name="T15" fmla="*/ 1612 h 569"/>
                <a:gd name="T16" fmla="*/ 1726 w 224"/>
                <a:gd name="T17" fmla="*/ 2537 h 569"/>
                <a:gd name="T18" fmla="*/ 1659 w 224"/>
                <a:gd name="T19" fmla="*/ 2885 h 569"/>
                <a:gd name="T20" fmla="*/ 1562 w 224"/>
                <a:gd name="T21" fmla="*/ 2439 h 569"/>
                <a:gd name="T22" fmla="*/ 1487 w 224"/>
                <a:gd name="T23" fmla="*/ 1599 h 569"/>
                <a:gd name="T24" fmla="*/ 1351 w 224"/>
                <a:gd name="T25" fmla="*/ 2537 h 569"/>
                <a:gd name="T26" fmla="*/ 1141 w 224"/>
                <a:gd name="T27" fmla="*/ 4504 h 569"/>
                <a:gd name="T28" fmla="*/ 614 w 224"/>
                <a:gd name="T29" fmla="*/ 4472 h 569"/>
                <a:gd name="T30" fmla="*/ 394 w 224"/>
                <a:gd name="T31" fmla="*/ 2573 h 569"/>
                <a:gd name="T32" fmla="*/ 264 w 224"/>
                <a:gd name="T33" fmla="*/ 1648 h 569"/>
                <a:gd name="T34" fmla="*/ 195 w 224"/>
                <a:gd name="T35" fmla="*/ 2454 h 569"/>
                <a:gd name="T36" fmla="*/ 96 w 224"/>
                <a:gd name="T37" fmla="*/ 2885 h 569"/>
                <a:gd name="T38" fmla="*/ 1 w 224"/>
                <a:gd name="T39" fmla="*/ 2415 h 569"/>
                <a:gd name="T40" fmla="*/ 59 w 224"/>
                <a:gd name="T41" fmla="*/ 1457 h 569"/>
                <a:gd name="T42" fmla="*/ 185 w 224"/>
                <a:gd name="T43" fmla="*/ 1104 h 569"/>
                <a:gd name="T44" fmla="*/ 808 w 224"/>
                <a:gd name="T45" fmla="*/ 980 h 569"/>
                <a:gd name="T46" fmla="*/ 818 w 224"/>
                <a:gd name="T47" fmla="*/ 797 h 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
                <a:gd name="T73" fmla="*/ 0 h 569"/>
                <a:gd name="T74" fmla="*/ 224 w 224"/>
                <a:gd name="T75" fmla="*/ 569 h 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767676"/>
                </a:gs>
              </a:gsLst>
              <a:lin ang="5400000" scaled="1"/>
            </a:gradFill>
            <a:ln w="9525">
              <a:miter lim="800000"/>
            </a:ln>
            <a:scene3d>
              <a:camera prst="legacyPerspectiveTopRight">
                <a:rot lat="0" lon="899994" rev="0"/>
              </a:camera>
              <a:lightRig rig="legacyFlat1" dir="t"/>
            </a:scene3d>
            <a:sp3d extrusionH="36500" prstMaterial="legacyMetal">
              <a:bevelT w="13500" h="13500" prst="angle"/>
              <a:bevelB w="13500" h="13500" prst="angle"/>
              <a:extrusionClr>
                <a:srgbClr val="333333"/>
              </a:extrusionClr>
            </a:sp3d>
          </p:spPr>
          <p:txBody>
            <a:bodyPr>
              <a:flatTx/>
            </a:bodyPr>
            <a:lstStyle/>
            <a:p>
              <a:endParaRPr lang="zh-CN" altLang="en-US"/>
            </a:p>
          </p:txBody>
        </p:sp>
        <p:sp>
          <p:nvSpPr>
            <p:cNvPr id="24624" name="Freeform 46"/>
            <p:cNvSpPr/>
            <p:nvPr/>
          </p:nvSpPr>
          <p:spPr bwMode="gray">
            <a:xfrm>
              <a:off x="956" y="2078"/>
              <a:ext cx="224" cy="569"/>
            </a:xfrm>
            <a:custGeom>
              <a:avLst/>
              <a:gdLst>
                <a:gd name="T0" fmla="*/ 103 w 224"/>
                <a:gd name="T1" fmla="*/ 101 h 569"/>
                <a:gd name="T2" fmla="*/ 74 w 224"/>
                <a:gd name="T3" fmla="*/ 50 h 569"/>
                <a:gd name="T4" fmla="*/ 121 w 224"/>
                <a:gd name="T5" fmla="*/ 1 h 569"/>
                <a:gd name="T6" fmla="*/ 171 w 224"/>
                <a:gd name="T7" fmla="*/ 52 h 569"/>
                <a:gd name="T8" fmla="*/ 135 w 224"/>
                <a:gd name="T9" fmla="*/ 101 h 569"/>
                <a:gd name="T10" fmla="*/ 134 w 224"/>
                <a:gd name="T11" fmla="*/ 124 h 569"/>
                <a:gd name="T12" fmla="*/ 209 w 224"/>
                <a:gd name="T13" fmla="*/ 145 h 569"/>
                <a:gd name="T14" fmla="*/ 221 w 224"/>
                <a:gd name="T15" fmla="*/ 204 h 569"/>
                <a:gd name="T16" fmla="*/ 218 w 224"/>
                <a:gd name="T17" fmla="*/ 321 h 569"/>
                <a:gd name="T18" fmla="*/ 209 w 224"/>
                <a:gd name="T19" fmla="*/ 365 h 569"/>
                <a:gd name="T20" fmla="*/ 196 w 224"/>
                <a:gd name="T21" fmla="*/ 308 h 569"/>
                <a:gd name="T22" fmla="*/ 187 w 224"/>
                <a:gd name="T23" fmla="*/ 202 h 569"/>
                <a:gd name="T24" fmla="*/ 170 w 224"/>
                <a:gd name="T25" fmla="*/ 321 h 569"/>
                <a:gd name="T26" fmla="*/ 144 w 224"/>
                <a:gd name="T27" fmla="*/ 569 h 569"/>
                <a:gd name="T28" fmla="*/ 78 w 224"/>
                <a:gd name="T29" fmla="*/ 565 h 569"/>
                <a:gd name="T30" fmla="*/ 50 w 224"/>
                <a:gd name="T31" fmla="*/ 325 h 569"/>
                <a:gd name="T32" fmla="*/ 33 w 224"/>
                <a:gd name="T33" fmla="*/ 208 h 569"/>
                <a:gd name="T34" fmla="*/ 25 w 224"/>
                <a:gd name="T35" fmla="*/ 310 h 569"/>
                <a:gd name="T36" fmla="*/ 12 w 224"/>
                <a:gd name="T37" fmla="*/ 365 h 569"/>
                <a:gd name="T38" fmla="*/ 1 w 224"/>
                <a:gd name="T39" fmla="*/ 305 h 569"/>
                <a:gd name="T40" fmla="*/ 7 w 224"/>
                <a:gd name="T41" fmla="*/ 184 h 569"/>
                <a:gd name="T42" fmla="*/ 23 w 224"/>
                <a:gd name="T43" fmla="*/ 140 h 569"/>
                <a:gd name="T44" fmla="*/ 102 w 224"/>
                <a:gd name="T45" fmla="*/ 124 h 569"/>
                <a:gd name="T46" fmla="*/ 103 w 224"/>
                <a:gd name="T47" fmla="*/ 101 h 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
                <a:gd name="T73" fmla="*/ 0 h 569"/>
                <a:gd name="T74" fmla="*/ 224 w 224"/>
                <a:gd name="T75" fmla="*/ 569 h 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767676"/>
                </a:gs>
              </a:gsLst>
              <a:lin ang="5400000" scaled="1"/>
            </a:gradFill>
            <a:ln w="9525">
              <a:miter lim="800000"/>
            </a:ln>
            <a:scene3d>
              <a:camera prst="legacyPerspectiveTopRight">
                <a:rot lat="0" lon="899994" rev="0"/>
              </a:camera>
              <a:lightRig rig="legacyFlat1" dir="t"/>
            </a:scene3d>
            <a:sp3d extrusionH="36500" prstMaterial="legacyMetal">
              <a:bevelT w="13500" h="13500" prst="angle"/>
              <a:bevelB w="13500" h="13500" prst="angle"/>
              <a:extrusionClr>
                <a:srgbClr val="333333"/>
              </a:extrusionClr>
            </a:sp3d>
          </p:spPr>
          <p:txBody>
            <a:bodyPr>
              <a:flatTx/>
            </a:bodyPr>
            <a:lstStyle/>
            <a:p>
              <a:endParaRPr lang="zh-CN" altLang="en-US"/>
            </a:p>
          </p:txBody>
        </p:sp>
      </p:grpSp>
      <p:grpSp>
        <p:nvGrpSpPr>
          <p:cNvPr id="6" name="Group 47"/>
          <p:cNvGrpSpPr/>
          <p:nvPr/>
        </p:nvGrpSpPr>
        <p:grpSpPr bwMode="auto">
          <a:xfrm>
            <a:off x="3276600" y="2536041"/>
            <a:ext cx="119063" cy="89297"/>
            <a:chOff x="2995" y="1525"/>
            <a:chExt cx="112" cy="112"/>
          </a:xfrm>
          <a:solidFill>
            <a:srgbClr val="FF0000"/>
          </a:solidFill>
        </p:grpSpPr>
        <p:sp>
          <p:nvSpPr>
            <p:cNvPr id="20523" name="AutoShape 48"/>
            <p:cNvSpPr>
              <a:spLocks noChangeArrowheads="1"/>
            </p:cNvSpPr>
            <p:nvPr/>
          </p:nvSpPr>
          <p:spPr bwMode="gray">
            <a:xfrm>
              <a:off x="2995" y="1525"/>
              <a:ext cx="112" cy="112"/>
            </a:xfrm>
            <a:prstGeom prst="roundRect">
              <a:avLst>
                <a:gd name="adj" fmla="val 16667"/>
              </a:avLst>
            </a:prstGeom>
            <a:grpFill/>
            <a:ln w="9525">
              <a:solidFill>
                <a:srgbClr val="F8F8F8"/>
              </a:solidFill>
              <a:round/>
            </a:ln>
          </p:spPr>
          <p:txBody>
            <a:bodyPr wrap="none" anchor="ctr"/>
            <a:lstStyle/>
            <a:p>
              <a:pPr>
                <a:defRPr/>
              </a:pPr>
              <a:endParaRPr lang="zh-CN" altLang="en-US">
                <a:latin typeface="Arial" panose="020B0604020202020204" pitchFamily="34" charset="0"/>
              </a:endParaRPr>
            </a:p>
          </p:txBody>
        </p:sp>
        <p:sp>
          <p:nvSpPr>
            <p:cNvPr id="20524" name="AutoShape 49"/>
            <p:cNvSpPr>
              <a:spLocks noChangeArrowheads="1"/>
            </p:cNvSpPr>
            <p:nvPr/>
          </p:nvSpPr>
          <p:spPr bwMode="gray">
            <a:xfrm>
              <a:off x="3029" y="1540"/>
              <a:ext cx="60" cy="81"/>
            </a:xfrm>
            <a:prstGeom prst="homePlate">
              <a:avLst>
                <a:gd name="adj" fmla="val 100000"/>
              </a:avLst>
            </a:prstGeom>
            <a:grpFill/>
            <a:ln w="9525">
              <a:noFill/>
              <a:miter lim="800000"/>
            </a:ln>
          </p:spPr>
          <p:txBody>
            <a:bodyPr wrap="none" anchor="ctr"/>
            <a:lstStyle/>
            <a:p>
              <a:pPr>
                <a:defRPr/>
              </a:pPr>
              <a:endParaRPr lang="zh-CN" altLang="en-US">
                <a:latin typeface="Arial" panose="020B0604020202020204" pitchFamily="34" charset="0"/>
              </a:endParaRPr>
            </a:p>
          </p:txBody>
        </p:sp>
      </p:grpSp>
      <p:sp>
        <p:nvSpPr>
          <p:cNvPr id="24612" name="Freeform 50"/>
          <p:cNvSpPr/>
          <p:nvPr/>
        </p:nvSpPr>
        <p:spPr bwMode="gray">
          <a:xfrm>
            <a:off x="1511301" y="1087042"/>
            <a:ext cx="684213" cy="289322"/>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tx1">
                  <a:alpha val="0"/>
                </a:schemeClr>
              </a:gs>
            </a:gsLst>
            <a:lin ang="5400000" scaled="1"/>
          </a:gradFill>
          <a:ln w="0">
            <a:noFill/>
            <a:round/>
          </a:ln>
        </p:spPr>
        <p:txBody>
          <a:bodyPr/>
          <a:lstStyle/>
          <a:p>
            <a:endParaRPr lang="zh-CN" altLang="en-US"/>
          </a:p>
        </p:txBody>
      </p:sp>
      <p:sp>
        <p:nvSpPr>
          <p:cNvPr id="24613" name="Freeform 51"/>
          <p:cNvSpPr/>
          <p:nvPr/>
        </p:nvSpPr>
        <p:spPr bwMode="gray">
          <a:xfrm>
            <a:off x="2124098" y="2112169"/>
            <a:ext cx="576263" cy="270272"/>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tx1">
                  <a:alpha val="0"/>
                </a:schemeClr>
              </a:gs>
            </a:gsLst>
            <a:lin ang="5400000" scaled="1"/>
          </a:gradFill>
          <a:ln w="0">
            <a:noFill/>
            <a:round/>
          </a:ln>
        </p:spPr>
        <p:txBody>
          <a:bodyPr/>
          <a:lstStyle/>
          <a:p>
            <a:endParaRPr lang="zh-CN" altLang="en-US"/>
          </a:p>
        </p:txBody>
      </p:sp>
      <p:sp>
        <p:nvSpPr>
          <p:cNvPr id="24614" name="Freeform 52"/>
          <p:cNvSpPr/>
          <p:nvPr/>
        </p:nvSpPr>
        <p:spPr bwMode="gray">
          <a:xfrm>
            <a:off x="2700338" y="3138487"/>
            <a:ext cx="539750" cy="253604"/>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tx1">
                  <a:alpha val="0"/>
                </a:schemeClr>
              </a:gs>
            </a:gsLst>
            <a:lin ang="5400000" scaled="1"/>
          </a:gradFill>
          <a:ln w="0">
            <a:noFill/>
            <a:round/>
          </a:ln>
        </p:spPr>
        <p:txBody>
          <a:bodyPr/>
          <a:lstStyle/>
          <a:p>
            <a:endParaRPr lang="zh-CN" altLang="en-US"/>
          </a:p>
        </p:txBody>
      </p:sp>
      <p:sp>
        <p:nvSpPr>
          <p:cNvPr id="24615" name="Freeform 53"/>
          <p:cNvSpPr/>
          <p:nvPr/>
        </p:nvSpPr>
        <p:spPr bwMode="gray">
          <a:xfrm>
            <a:off x="3517900" y="3970634"/>
            <a:ext cx="395288" cy="161925"/>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tx1">
                  <a:alpha val="0"/>
                </a:schemeClr>
              </a:gs>
            </a:gsLst>
            <a:lin ang="5400000" scaled="1"/>
          </a:gradFill>
          <a:ln w="0">
            <a:noFill/>
            <a:round/>
          </a:ln>
        </p:spPr>
        <p:txBody>
          <a:bodyPr/>
          <a:lstStyle/>
          <a:p>
            <a:endParaRPr lang="zh-CN" altLang="en-US"/>
          </a:p>
        </p:txBody>
      </p:sp>
      <p:sp>
        <p:nvSpPr>
          <p:cNvPr id="24617" name="Text Box 19"/>
          <p:cNvSpPr txBox="1">
            <a:spLocks noChangeArrowheads="1"/>
          </p:cNvSpPr>
          <p:nvPr/>
        </p:nvSpPr>
        <p:spPr bwMode="black">
          <a:xfrm>
            <a:off x="2357438" y="918903"/>
            <a:ext cx="3429000" cy="461665"/>
          </a:xfrm>
          <a:prstGeom prst="rect">
            <a:avLst/>
          </a:prstGeom>
          <a:noFill/>
          <a:ln w="9525">
            <a:noFill/>
            <a:miter lim="800000"/>
          </a:ln>
        </p:spPr>
        <p:txBody>
          <a:bodyPr>
            <a:spAutoFit/>
          </a:bodyPr>
          <a:lstStyle/>
          <a:p>
            <a:pPr>
              <a:spcBef>
                <a:spcPct val="50000"/>
              </a:spcBef>
            </a:pPr>
            <a:r>
              <a:rPr lang="en-US" altLang="zh-CN" sz="2400" b="1" dirty="0">
                <a:solidFill>
                  <a:srgbClr val="FF0000"/>
                </a:solidFill>
                <a:latin typeface="黑体" panose="02010609060101010101" pitchFamily="2" charset="-122"/>
                <a:ea typeface="黑体" panose="02010609060101010101" pitchFamily="2" charset="-122"/>
              </a:rPr>
              <a:t>2035</a:t>
            </a:r>
            <a:r>
              <a:rPr lang="zh-CN" altLang="en-US" sz="2400" b="1" dirty="0">
                <a:solidFill>
                  <a:srgbClr val="FF0000"/>
                </a:solidFill>
                <a:latin typeface="黑体" panose="02010609060101010101" pitchFamily="2" charset="-122"/>
                <a:ea typeface="黑体" panose="02010609060101010101" pitchFamily="2" charset="-122"/>
              </a:rPr>
              <a:t>年</a:t>
            </a:r>
            <a:endParaRPr lang="en-US" altLang="zh-CN" sz="2400" b="1" dirty="0">
              <a:solidFill>
                <a:srgbClr val="FF0000"/>
              </a:solidFill>
              <a:latin typeface="黑体" panose="02010609060101010101" pitchFamily="2" charset="-122"/>
              <a:ea typeface="黑体" panose="02010609060101010101" pitchFamily="2" charset="-122"/>
            </a:endParaRPr>
          </a:p>
        </p:txBody>
      </p:sp>
      <p:sp>
        <p:nvSpPr>
          <p:cNvPr id="24618" name="Text Box 19"/>
          <p:cNvSpPr txBox="1">
            <a:spLocks noChangeArrowheads="1"/>
          </p:cNvSpPr>
          <p:nvPr/>
        </p:nvSpPr>
        <p:spPr bwMode="black">
          <a:xfrm>
            <a:off x="2860779" y="2047452"/>
            <a:ext cx="2486403" cy="461665"/>
          </a:xfrm>
          <a:prstGeom prst="rect">
            <a:avLst/>
          </a:prstGeom>
          <a:noFill/>
          <a:ln w="9525">
            <a:noFill/>
            <a:miter lim="800000"/>
          </a:ln>
        </p:spPr>
        <p:txBody>
          <a:bodyPr wrap="square">
            <a:spAutoFit/>
          </a:bodyPr>
          <a:lstStyle/>
          <a:p>
            <a:pPr>
              <a:spcBef>
                <a:spcPct val="50000"/>
              </a:spcBef>
            </a:pPr>
            <a:r>
              <a:rPr lang="en-US" altLang="zh-CN" sz="2400" b="1" dirty="0">
                <a:solidFill>
                  <a:srgbClr val="FF0000"/>
                </a:solidFill>
                <a:latin typeface="黑体" panose="02010609060101010101" pitchFamily="2" charset="-122"/>
                <a:ea typeface="黑体" panose="02010609060101010101" pitchFamily="2" charset="-122"/>
              </a:rPr>
              <a:t>2025</a:t>
            </a:r>
            <a:r>
              <a:rPr lang="zh-CN" altLang="en-US" sz="2400" b="1" dirty="0">
                <a:solidFill>
                  <a:srgbClr val="FF0000"/>
                </a:solidFill>
                <a:latin typeface="黑体" panose="02010609060101010101" pitchFamily="2" charset="-122"/>
                <a:ea typeface="黑体" panose="02010609060101010101" pitchFamily="2" charset="-122"/>
              </a:rPr>
              <a:t>年</a:t>
            </a:r>
            <a:endParaRPr lang="en-US" altLang="zh-CN" sz="2400" b="1" dirty="0">
              <a:solidFill>
                <a:srgbClr val="FF0000"/>
              </a:solidFill>
              <a:latin typeface="黑体" panose="02010609060101010101" pitchFamily="2" charset="-122"/>
              <a:ea typeface="黑体" panose="02010609060101010101" pitchFamily="2" charset="-122"/>
            </a:endParaRPr>
          </a:p>
        </p:txBody>
      </p:sp>
      <p:grpSp>
        <p:nvGrpSpPr>
          <p:cNvPr id="59" name="Group 21"/>
          <p:cNvGrpSpPr/>
          <p:nvPr/>
        </p:nvGrpSpPr>
        <p:grpSpPr bwMode="auto">
          <a:xfrm>
            <a:off x="2613451" y="1923689"/>
            <a:ext cx="119062" cy="89297"/>
            <a:chOff x="2995" y="1525"/>
            <a:chExt cx="112" cy="112"/>
          </a:xfrm>
          <a:solidFill>
            <a:srgbClr val="FF0000"/>
          </a:solidFill>
        </p:grpSpPr>
        <p:sp>
          <p:nvSpPr>
            <p:cNvPr id="60" name="AutoShape 22"/>
            <p:cNvSpPr>
              <a:spLocks noChangeArrowheads="1"/>
            </p:cNvSpPr>
            <p:nvPr/>
          </p:nvSpPr>
          <p:spPr bwMode="gray">
            <a:xfrm>
              <a:off x="2995" y="1525"/>
              <a:ext cx="112" cy="112"/>
            </a:xfrm>
            <a:prstGeom prst="roundRect">
              <a:avLst>
                <a:gd name="adj" fmla="val 16667"/>
              </a:avLst>
            </a:prstGeom>
            <a:grpFill/>
            <a:ln w="9525">
              <a:solidFill>
                <a:srgbClr val="F8F8F8"/>
              </a:solidFill>
              <a:round/>
            </a:ln>
          </p:spPr>
          <p:txBody>
            <a:bodyPr wrap="none" anchor="ctr"/>
            <a:lstStyle/>
            <a:p>
              <a:pPr>
                <a:defRPr/>
              </a:pPr>
              <a:endParaRPr lang="zh-CN" altLang="en-US">
                <a:solidFill>
                  <a:srgbClr val="FF0000"/>
                </a:solidFill>
                <a:latin typeface="Arial" panose="020B0604020202020204" pitchFamily="34" charset="0"/>
              </a:endParaRPr>
            </a:p>
          </p:txBody>
        </p:sp>
        <p:sp>
          <p:nvSpPr>
            <p:cNvPr id="61" name="AutoShape 23"/>
            <p:cNvSpPr>
              <a:spLocks noChangeArrowheads="1"/>
            </p:cNvSpPr>
            <p:nvPr/>
          </p:nvSpPr>
          <p:spPr bwMode="gray">
            <a:xfrm>
              <a:off x="3029" y="1540"/>
              <a:ext cx="60" cy="81"/>
            </a:xfrm>
            <a:prstGeom prst="homePlate">
              <a:avLst>
                <a:gd name="adj" fmla="val 100000"/>
              </a:avLst>
            </a:prstGeom>
            <a:grpFill/>
            <a:ln w="9525">
              <a:noFill/>
              <a:miter lim="800000"/>
            </a:ln>
          </p:spPr>
          <p:txBody>
            <a:bodyPr wrap="none" anchor="ctr"/>
            <a:lstStyle/>
            <a:p>
              <a:pPr>
                <a:defRPr/>
              </a:pPr>
              <a:endParaRPr lang="zh-CN" altLang="en-US">
                <a:solidFill>
                  <a:srgbClr val="FF0000"/>
                </a:solidFill>
                <a:latin typeface="Arial" panose="020B0604020202020204" pitchFamily="34" charset="0"/>
              </a:endParaRPr>
            </a:p>
          </p:txBody>
        </p:sp>
      </p:grpSp>
      <p:grpSp>
        <p:nvGrpSpPr>
          <p:cNvPr id="64" name="Group 47"/>
          <p:cNvGrpSpPr/>
          <p:nvPr/>
        </p:nvGrpSpPr>
        <p:grpSpPr bwMode="auto">
          <a:xfrm>
            <a:off x="3309969" y="2906916"/>
            <a:ext cx="119063" cy="89297"/>
            <a:chOff x="2995" y="1525"/>
            <a:chExt cx="112" cy="112"/>
          </a:xfrm>
          <a:solidFill>
            <a:srgbClr val="FF0000"/>
          </a:solidFill>
        </p:grpSpPr>
        <p:sp>
          <p:nvSpPr>
            <p:cNvPr id="65" name="AutoShape 48"/>
            <p:cNvSpPr>
              <a:spLocks noChangeArrowheads="1"/>
            </p:cNvSpPr>
            <p:nvPr/>
          </p:nvSpPr>
          <p:spPr bwMode="gray">
            <a:xfrm>
              <a:off x="2995" y="1525"/>
              <a:ext cx="112" cy="112"/>
            </a:xfrm>
            <a:prstGeom prst="roundRect">
              <a:avLst>
                <a:gd name="adj" fmla="val 16667"/>
              </a:avLst>
            </a:prstGeom>
            <a:grpFill/>
            <a:ln w="9525">
              <a:solidFill>
                <a:srgbClr val="F8F8F8"/>
              </a:solidFill>
              <a:round/>
            </a:ln>
          </p:spPr>
          <p:txBody>
            <a:bodyPr wrap="none" anchor="ctr"/>
            <a:lstStyle/>
            <a:p>
              <a:pPr>
                <a:defRPr/>
              </a:pPr>
              <a:endParaRPr lang="zh-CN" altLang="en-US">
                <a:latin typeface="Arial" panose="020B0604020202020204" pitchFamily="34" charset="0"/>
              </a:endParaRPr>
            </a:p>
          </p:txBody>
        </p:sp>
        <p:sp>
          <p:nvSpPr>
            <p:cNvPr id="66" name="AutoShape 49"/>
            <p:cNvSpPr>
              <a:spLocks noChangeArrowheads="1"/>
            </p:cNvSpPr>
            <p:nvPr/>
          </p:nvSpPr>
          <p:spPr bwMode="gray">
            <a:xfrm>
              <a:off x="3029" y="1540"/>
              <a:ext cx="60" cy="81"/>
            </a:xfrm>
            <a:prstGeom prst="homePlate">
              <a:avLst>
                <a:gd name="adj" fmla="val 100000"/>
              </a:avLst>
            </a:prstGeom>
            <a:grpFill/>
            <a:ln w="9525">
              <a:noFill/>
              <a:miter lim="800000"/>
            </a:ln>
          </p:spPr>
          <p:txBody>
            <a:bodyPr wrap="none" anchor="ctr"/>
            <a:lstStyle/>
            <a:p>
              <a:pPr>
                <a:defRPr/>
              </a:pPr>
              <a:endParaRPr lang="zh-CN" altLang="en-US">
                <a:latin typeface="Arial" panose="020B0604020202020204" pitchFamily="34" charset="0"/>
              </a:endParaRPr>
            </a:p>
          </p:txBody>
        </p:sp>
      </p:grpSp>
      <p:sp>
        <p:nvSpPr>
          <p:cNvPr id="67" name="Text Box 25"/>
          <p:cNvSpPr txBox="1">
            <a:spLocks noChangeArrowheads="1"/>
          </p:cNvSpPr>
          <p:nvPr/>
        </p:nvSpPr>
        <p:spPr bwMode="black">
          <a:xfrm>
            <a:off x="3451843" y="2749154"/>
            <a:ext cx="4720558" cy="369332"/>
          </a:xfrm>
          <a:prstGeom prst="rect">
            <a:avLst/>
          </a:prstGeom>
          <a:noFill/>
          <a:ln w="9525" algn="ctr">
            <a:noFill/>
            <a:miter lim="800000"/>
          </a:ln>
        </p:spPr>
        <p:txBody>
          <a:bodyPr>
            <a:spAutoFit/>
          </a:bodyPr>
          <a:lstStyle>
            <a:defPPr>
              <a:defRPr lang="zh-CN"/>
            </a:defPPr>
            <a:lvl1pPr>
              <a:defRPr b="1">
                <a:solidFill>
                  <a:srgbClr val="3333FF"/>
                </a:solidFill>
                <a:latin typeface="华文新魏" panose="02010800040101010101" pitchFamily="2" charset="-122"/>
                <a:ea typeface="华文新魏" panose="02010800040101010101" pitchFamily="2" charset="-122"/>
              </a:defRPr>
            </a:lvl1pPr>
          </a:lstStyle>
          <a:p>
            <a:r>
              <a:rPr lang="zh-CN" altLang="zh-CN" dirty="0"/>
              <a:t>高质量发展的示范区、技能型社会的标杆区</a:t>
            </a:r>
            <a:endParaRPr lang="zh-CN" altLang="en-US" dirty="0"/>
          </a:p>
        </p:txBody>
      </p:sp>
      <p:sp>
        <p:nvSpPr>
          <p:cNvPr id="7" name="矩形 6"/>
          <p:cNvSpPr/>
          <p:nvPr/>
        </p:nvSpPr>
        <p:spPr>
          <a:xfrm>
            <a:off x="2819400" y="1757600"/>
            <a:ext cx="2031325" cy="369332"/>
          </a:xfrm>
          <a:prstGeom prst="rect">
            <a:avLst/>
          </a:prstGeom>
          <a:noFill/>
          <a:ln w="9525" algn="ctr">
            <a:noFill/>
            <a:miter lim="800000"/>
          </a:ln>
        </p:spPr>
        <p:txBody>
          <a:bodyPr>
            <a:spAutoFit/>
          </a:bodyPr>
          <a:lstStyle/>
          <a:p>
            <a:r>
              <a:rPr lang="zh-CN" altLang="zh-CN" b="1" dirty="0">
                <a:solidFill>
                  <a:srgbClr val="3333FF"/>
                </a:solidFill>
                <a:latin typeface="华文新魏" panose="02010800040101010101" pitchFamily="2" charset="-122"/>
                <a:ea typeface="华文新魏" panose="02010800040101010101" pitchFamily="2" charset="-122"/>
              </a:rPr>
              <a:t>技能安徽基本建成</a:t>
            </a:r>
            <a:endParaRPr lang="zh-CN" altLang="en-US" b="1" dirty="0">
              <a:solidFill>
                <a:srgbClr val="3333FF"/>
              </a:solidFill>
              <a:latin typeface="华文新魏" panose="02010800040101010101" pitchFamily="2" charset="-122"/>
              <a:ea typeface="华文新魏" panose="02010800040101010101" pitchFamily="2" charset="-122"/>
            </a:endParaRPr>
          </a:p>
        </p:txBody>
      </p:sp>
      <p:grpSp>
        <p:nvGrpSpPr>
          <p:cNvPr id="69" name="Group 30"/>
          <p:cNvGrpSpPr/>
          <p:nvPr/>
        </p:nvGrpSpPr>
        <p:grpSpPr bwMode="auto">
          <a:xfrm>
            <a:off x="3913188" y="4749415"/>
            <a:ext cx="119062" cy="89297"/>
            <a:chOff x="2995" y="1525"/>
            <a:chExt cx="112" cy="112"/>
          </a:xfrm>
          <a:solidFill>
            <a:srgbClr val="FF0000"/>
          </a:solidFill>
        </p:grpSpPr>
        <p:sp>
          <p:nvSpPr>
            <p:cNvPr id="70" name="AutoShape 31"/>
            <p:cNvSpPr>
              <a:spLocks noChangeArrowheads="1"/>
            </p:cNvSpPr>
            <p:nvPr/>
          </p:nvSpPr>
          <p:spPr bwMode="gray">
            <a:xfrm>
              <a:off x="2995" y="1525"/>
              <a:ext cx="112" cy="112"/>
            </a:xfrm>
            <a:prstGeom prst="roundRect">
              <a:avLst>
                <a:gd name="adj" fmla="val 16667"/>
              </a:avLst>
            </a:prstGeom>
            <a:grpFill/>
            <a:ln w="9525">
              <a:solidFill>
                <a:srgbClr val="F8F8F8"/>
              </a:solidFill>
              <a:round/>
            </a:ln>
          </p:spPr>
          <p:txBody>
            <a:bodyPr wrap="none" anchor="ctr"/>
            <a:lstStyle/>
            <a:p>
              <a:pPr>
                <a:defRPr/>
              </a:pPr>
              <a:endParaRPr lang="zh-CN" altLang="en-US">
                <a:latin typeface="Arial" panose="020B0604020202020204" pitchFamily="34" charset="0"/>
              </a:endParaRPr>
            </a:p>
          </p:txBody>
        </p:sp>
        <p:sp>
          <p:nvSpPr>
            <p:cNvPr id="71" name="AutoShape 32"/>
            <p:cNvSpPr>
              <a:spLocks noChangeArrowheads="1"/>
            </p:cNvSpPr>
            <p:nvPr/>
          </p:nvSpPr>
          <p:spPr bwMode="gray">
            <a:xfrm>
              <a:off x="3029" y="1540"/>
              <a:ext cx="60" cy="81"/>
            </a:xfrm>
            <a:prstGeom prst="homePlate">
              <a:avLst>
                <a:gd name="adj" fmla="val 100000"/>
              </a:avLst>
            </a:prstGeom>
            <a:grpFill/>
            <a:ln w="9525">
              <a:noFill/>
              <a:miter lim="800000"/>
            </a:ln>
          </p:spPr>
          <p:txBody>
            <a:bodyPr wrap="none" anchor="ctr"/>
            <a:lstStyle/>
            <a:p>
              <a:pPr>
                <a:defRPr/>
              </a:pPr>
              <a:endParaRPr lang="zh-CN" altLang="en-US">
                <a:latin typeface="Arial" panose="020B0604020202020204" pitchFamily="34" charset="0"/>
              </a:endParaRPr>
            </a:p>
          </p:txBody>
        </p:sp>
      </p:grpSp>
      <p:sp>
        <p:nvSpPr>
          <p:cNvPr id="72" name="Text Box 29"/>
          <p:cNvSpPr txBox="1">
            <a:spLocks noChangeArrowheads="1"/>
          </p:cNvSpPr>
          <p:nvPr/>
        </p:nvSpPr>
        <p:spPr bwMode="black">
          <a:xfrm>
            <a:off x="4124182" y="4280660"/>
            <a:ext cx="4862733" cy="369332"/>
          </a:xfrm>
          <a:prstGeom prst="rect">
            <a:avLst/>
          </a:prstGeom>
          <a:noFill/>
          <a:ln w="9525" algn="ctr">
            <a:noFill/>
            <a:miter lim="800000"/>
          </a:ln>
        </p:spPr>
        <p:txBody>
          <a:bodyPr wrap="square">
            <a:spAutoFit/>
          </a:bodyPr>
          <a:lstStyle>
            <a:defPPr>
              <a:defRPr lang="zh-CN"/>
            </a:defPPr>
            <a:lvl1pPr>
              <a:defRPr b="1">
                <a:solidFill>
                  <a:srgbClr val="3333FF"/>
                </a:solidFill>
                <a:latin typeface="华文新魏" panose="02010800040101010101" pitchFamily="2" charset="-122"/>
                <a:ea typeface="华文新魏" panose="02010800040101010101" pitchFamily="2" charset="-122"/>
              </a:defRPr>
            </a:lvl1pPr>
          </a:lstStyle>
          <a:p>
            <a:r>
              <a:rPr lang="en-US" altLang="zh-CN" sz="1600" dirty="0">
                <a:solidFill>
                  <a:srgbClr val="FF0000"/>
                </a:solidFill>
              </a:rPr>
              <a:t>11</a:t>
            </a:r>
            <a:r>
              <a:rPr lang="zh-CN" altLang="en-US" sz="1600" dirty="0">
                <a:solidFill>
                  <a:srgbClr val="FF0000"/>
                </a:solidFill>
              </a:rPr>
              <a:t>月</a:t>
            </a:r>
            <a:r>
              <a:rPr lang="en-US" altLang="zh-CN" sz="1600" dirty="0">
                <a:solidFill>
                  <a:srgbClr val="FF0000"/>
                </a:solidFill>
              </a:rPr>
              <a:t>17</a:t>
            </a:r>
            <a:r>
              <a:rPr lang="zh-CN" altLang="en-US" dirty="0"/>
              <a:t>，省委</a:t>
            </a:r>
            <a:r>
              <a:rPr lang="en-US" altLang="zh-CN" dirty="0"/>
              <a:t>《</a:t>
            </a:r>
            <a:r>
              <a:rPr lang="zh-CN" altLang="zh-CN" dirty="0"/>
              <a:t>高质量发展的实施意见》</a:t>
            </a:r>
            <a:endParaRPr lang="zh-CN" altLang="en-US" dirty="0"/>
          </a:p>
        </p:txBody>
      </p:sp>
      <p:sp>
        <p:nvSpPr>
          <p:cNvPr id="68" name="Rectangle 2"/>
          <p:cNvSpPr>
            <a:spLocks noGrp="1" noChangeArrowheads="1"/>
          </p:cNvSpPr>
          <p:nvPr>
            <p:ph type="title"/>
          </p:nvPr>
        </p:nvSpPr>
        <p:spPr>
          <a:xfrm>
            <a:off x="251520" y="206050"/>
            <a:ext cx="6552728" cy="857250"/>
          </a:xfrm>
        </p:spPr>
        <p:txBody>
          <a:bodyPr/>
          <a:lstStyle/>
          <a:p>
            <a:pPr>
              <a:defRPr/>
            </a:pPr>
            <a:r>
              <a:rPr lang="en-US" altLang="zh-CN" sz="3600" u="sng" dirty="0">
                <a:uFill>
                  <a:solidFill>
                    <a:srgbClr val="FF0000"/>
                  </a:solidFill>
                </a:uFill>
                <a:latin typeface="微软雅黑" panose="020B0503020204020204" pitchFamily="34" charset="-122"/>
                <a:ea typeface="微软雅黑" panose="020B0503020204020204" pitchFamily="34" charset="-122"/>
              </a:rPr>
              <a:t>3 </a:t>
            </a:r>
            <a:r>
              <a:rPr lang="zh-CN" altLang="en-US" sz="3600" u="sng" dirty="0">
                <a:uFill>
                  <a:solidFill>
                    <a:srgbClr val="FF0000"/>
                  </a:solidFill>
                </a:uFill>
                <a:latin typeface="微软雅黑" panose="020B0503020204020204" pitchFamily="34" charset="-122"/>
                <a:ea typeface="微软雅黑" panose="020B0503020204020204" pitchFamily="34" charset="-122"/>
              </a:rPr>
              <a:t>、省部共建技能安徽</a:t>
            </a:r>
            <a:endParaRPr lang="zh-CN" altLang="zh-CN" sz="3600" u="sng" dirty="0">
              <a:uFill>
                <a:solidFill>
                  <a:srgbClr val="FF0000"/>
                </a:solidFill>
              </a:uFill>
              <a:latin typeface="微软雅黑" panose="020B0503020204020204" pitchFamily="34" charset="-122"/>
              <a:ea typeface="微软雅黑" panose="020B0503020204020204" pitchFamily="34" charset="-122"/>
            </a:endParaRPr>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p:txBody>
          <a:bodyPr/>
          <a:lstStyle/>
          <a:p>
            <a:r>
              <a:rPr lang="zh-CN" altLang="en-US" sz="3600" dirty="0">
                <a:latin typeface="微软雅黑" panose="020B0503020204020204" pitchFamily="34" charset="-122"/>
                <a:ea typeface="微软雅黑" panose="020B0503020204020204" pitchFamily="34" charset="-122"/>
              </a:rPr>
              <a:t>三、论文交流与分享</a:t>
            </a:r>
            <a:endParaRPr lang="zh-CN" altLang="en-US" sz="3600" dirty="0">
              <a:latin typeface="微软雅黑" panose="020B0503020204020204" pitchFamily="34" charset="-122"/>
              <a:ea typeface="微软雅黑" panose="020B0503020204020204" pitchFamily="34" charset="-122"/>
            </a:endParaRPr>
          </a:p>
        </p:txBody>
      </p:sp>
      <p:sp>
        <p:nvSpPr>
          <p:cNvPr id="27651" name="TextBox 9"/>
          <p:cNvSpPr txBox="1">
            <a:spLocks noChangeArrowheads="1"/>
          </p:cNvSpPr>
          <p:nvPr/>
        </p:nvSpPr>
        <p:spPr bwMode="auto">
          <a:xfrm>
            <a:off x="571500" y="3686186"/>
            <a:ext cx="1785938" cy="954107"/>
          </a:xfrm>
          <a:prstGeom prst="rect">
            <a:avLst/>
          </a:prstGeom>
          <a:noFill/>
          <a:ln w="9525">
            <a:noFill/>
            <a:miter lim="800000"/>
          </a:ln>
        </p:spPr>
        <p:txBody>
          <a:bodyPr>
            <a:spAutoFit/>
          </a:bodyPr>
          <a:lstStyle/>
          <a:p>
            <a:pPr algn="ctr"/>
            <a:r>
              <a:rPr lang="zh-CN" altLang="en-US" sz="2800" b="1" dirty="0">
                <a:latin typeface="微软雅黑" panose="020B0503020204020204" pitchFamily="34" charset="-122"/>
                <a:ea typeface="微软雅黑" panose="020B0503020204020204" pitchFamily="34" charset="-122"/>
              </a:rPr>
              <a:t>论文结构</a:t>
            </a:r>
            <a:r>
              <a:rPr lang="zh-CN" altLang="en-US" sz="2800" b="1" dirty="0">
                <a:solidFill>
                  <a:srgbClr val="FF0000"/>
                </a:solidFill>
                <a:latin typeface="微软雅黑" panose="020B0503020204020204" pitchFamily="34" charset="-122"/>
                <a:ea typeface="微软雅黑" panose="020B0503020204020204" pitchFamily="34" charset="-122"/>
              </a:rPr>
              <a:t>展示</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27652" name="TextBox 10"/>
          <p:cNvSpPr txBox="1">
            <a:spLocks noChangeArrowheads="1"/>
          </p:cNvSpPr>
          <p:nvPr/>
        </p:nvSpPr>
        <p:spPr bwMode="auto">
          <a:xfrm>
            <a:off x="3500450" y="3731430"/>
            <a:ext cx="2143125" cy="954107"/>
          </a:xfrm>
          <a:prstGeom prst="rect">
            <a:avLst/>
          </a:prstGeom>
          <a:noFill/>
          <a:ln w="9525">
            <a:noFill/>
            <a:miter lim="800000"/>
          </a:ln>
        </p:spPr>
        <p:txBody>
          <a:bodyPr>
            <a:spAutoFit/>
          </a:bodyPr>
          <a:lstStyle/>
          <a:p>
            <a:pPr algn="ctr"/>
            <a:r>
              <a:rPr lang="zh-CN" altLang="en-US" sz="2800" b="1" dirty="0">
                <a:latin typeface="微软雅黑" panose="020B0503020204020204" pitchFamily="34" charset="-122"/>
                <a:ea typeface="微软雅黑" panose="020B0503020204020204" pitchFamily="34" charset="-122"/>
              </a:rPr>
              <a:t>主要观点</a:t>
            </a:r>
            <a:endParaRPr lang="en-US" altLang="zh-CN" sz="2800" b="1" dirty="0">
              <a:latin typeface="微软雅黑" panose="020B0503020204020204" pitchFamily="34" charset="-122"/>
              <a:ea typeface="微软雅黑" panose="020B0503020204020204" pitchFamily="34" charset="-122"/>
            </a:endParaRPr>
          </a:p>
          <a:p>
            <a:pPr algn="ctr"/>
            <a:r>
              <a:rPr lang="zh-CN" altLang="en-US" sz="2800" b="1" dirty="0">
                <a:solidFill>
                  <a:srgbClr val="FF0000"/>
                </a:solidFill>
                <a:latin typeface="微软雅黑" panose="020B0503020204020204" pitchFamily="34" charset="-122"/>
                <a:ea typeface="微软雅黑" panose="020B0503020204020204" pitchFamily="34" charset="-122"/>
              </a:rPr>
              <a:t>交流</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27653" name="TextBox 11"/>
          <p:cNvSpPr txBox="1">
            <a:spLocks noChangeArrowheads="1"/>
          </p:cNvSpPr>
          <p:nvPr/>
        </p:nvSpPr>
        <p:spPr bwMode="auto">
          <a:xfrm>
            <a:off x="6500813" y="3731430"/>
            <a:ext cx="2214562" cy="954107"/>
          </a:xfrm>
          <a:prstGeom prst="rect">
            <a:avLst/>
          </a:prstGeom>
          <a:noFill/>
          <a:ln w="9525">
            <a:noFill/>
            <a:miter lim="800000"/>
          </a:ln>
        </p:spPr>
        <p:txBody>
          <a:bodyPr>
            <a:spAutoFit/>
          </a:bodyPr>
          <a:lstStyle/>
          <a:p>
            <a:pPr algn="ctr"/>
            <a:r>
              <a:rPr lang="zh-CN" altLang="en-US" sz="2800" b="1" dirty="0">
                <a:latin typeface="微软雅黑" panose="020B0503020204020204" pitchFamily="34" charset="-122"/>
                <a:ea typeface="微软雅黑" panose="020B0503020204020204" pitchFamily="34" charset="-122"/>
              </a:rPr>
              <a:t>参考文献</a:t>
            </a:r>
            <a:endParaRPr lang="en-US" altLang="zh-CN" sz="2800" b="1" dirty="0">
              <a:latin typeface="微软雅黑" panose="020B0503020204020204" pitchFamily="34" charset="-122"/>
              <a:ea typeface="微软雅黑" panose="020B0503020204020204" pitchFamily="34" charset="-122"/>
            </a:endParaRPr>
          </a:p>
          <a:p>
            <a:pPr algn="ctr"/>
            <a:r>
              <a:rPr lang="zh-CN" altLang="en-US" sz="2800" b="1" dirty="0">
                <a:solidFill>
                  <a:srgbClr val="FF0000"/>
                </a:solidFill>
                <a:latin typeface="微软雅黑" panose="020B0503020204020204" pitchFamily="34" charset="-122"/>
                <a:ea typeface="微软雅黑" panose="020B0503020204020204" pitchFamily="34" charset="-122"/>
              </a:rPr>
              <a:t>推介</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12" name="灯片编号占位符 3"/>
          <p:cNvSpPr>
            <a:spLocks noGrp="1"/>
          </p:cNvSpPr>
          <p:nvPr>
            <p:ph type="sldNum" sz="quarter" idx="12"/>
          </p:nvPr>
        </p:nvSpPr>
        <p:spPr/>
        <p:txBody>
          <a:bodyPr/>
          <a:lstStyle/>
          <a:p>
            <a:pPr>
              <a:defRPr/>
            </a:pPr>
            <a:fld id="{41BFEC66-8179-45F7-ACBD-38CB29347CE1}" type="slidenum">
              <a:rPr lang="zh-CN" altLang="en-US"/>
            </a:fld>
            <a:endParaRPr lang="en-US" altLang="zh-CN" dirty="0"/>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315932" y="1849635"/>
            <a:ext cx="2512161" cy="17227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175915"/>
            <a:ext cx="1720898" cy="2366244"/>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3863" y="1133118"/>
            <a:ext cx="1764561" cy="247038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a:xfrm>
            <a:off x="457200" y="205979"/>
            <a:ext cx="3178696" cy="597694"/>
          </a:xfrm>
        </p:spPr>
        <p:txBody>
          <a:bodyPr/>
          <a:lstStyle/>
          <a:p>
            <a:r>
              <a:rPr lang="en-US" altLang="zh-CN" sz="3200" dirty="0">
                <a:latin typeface="微软雅黑" panose="020B0503020204020204" pitchFamily="34" charset="-122"/>
                <a:ea typeface="微软雅黑" panose="020B0503020204020204" pitchFamily="34" charset="-122"/>
              </a:rPr>
              <a:t>1</a:t>
            </a:r>
            <a:r>
              <a:rPr lang="zh-CN" altLang="en-US" sz="3200" dirty="0">
                <a:latin typeface="微软雅黑" panose="020B0503020204020204" pitchFamily="34" charset="-122"/>
                <a:ea typeface="微软雅黑" panose="020B0503020204020204" pitchFamily="34" charset="-122"/>
              </a:rPr>
              <a:t>、论文摘要</a:t>
            </a:r>
            <a:endParaRPr lang="zh-CN" altLang="en-US" sz="3200" dirty="0">
              <a:latin typeface="微软雅黑" panose="020B0503020204020204" pitchFamily="34" charset="-122"/>
              <a:ea typeface="微软雅黑" panose="020B0503020204020204" pitchFamily="34" charset="-122"/>
            </a:endParaRPr>
          </a:p>
        </p:txBody>
      </p:sp>
      <p:sp>
        <p:nvSpPr>
          <p:cNvPr id="12" name="灯片编号占位符 3"/>
          <p:cNvSpPr>
            <a:spLocks noGrp="1"/>
          </p:cNvSpPr>
          <p:nvPr>
            <p:ph type="sldNum" sz="quarter" idx="12"/>
          </p:nvPr>
        </p:nvSpPr>
        <p:spPr/>
        <p:txBody>
          <a:bodyPr/>
          <a:lstStyle/>
          <a:p>
            <a:pPr>
              <a:defRPr/>
            </a:pPr>
            <a:fld id="{8F0573DB-A6D8-402B-9D9C-27041EBB6F2C}" type="slidenum">
              <a:rPr lang="zh-CN" altLang="en-US"/>
            </a:fld>
            <a:endParaRPr lang="en-US" altLang="zh-CN" dirty="0"/>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16224" y="771550"/>
            <a:ext cx="2500971" cy="367240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矩形 3"/>
          <p:cNvSpPr/>
          <p:nvPr/>
        </p:nvSpPr>
        <p:spPr>
          <a:xfrm>
            <a:off x="323528" y="929761"/>
            <a:ext cx="5904656" cy="286232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zh-CN" altLang="zh-CN" sz="2000" b="1" dirty="0"/>
              <a:t>【摘要】</a:t>
            </a:r>
            <a:r>
              <a:rPr lang="zh-CN" altLang="zh-CN" sz="2000" dirty="0"/>
              <a:t>中职教育是职业教育的基础教育，中职教育质量提升是职业教育发展的前提和关键，长期以来，中职教育质量被广为诟病。随着类型教育的定位，新的《职业教育法》正式施行，中职教育必须坚持类型教育的特色定位，增强适应性，坚持高质量发展。适应新时代职业教育高质量发展要求，做到升学有希望，转型有前途，就业有质量，发展有保障，强化中职教育的质量生存意识。</a:t>
            </a:r>
            <a:r>
              <a:rPr lang="en-US" altLang="zh-CN" sz="2000" b="1" dirty="0"/>
              <a:t> </a:t>
            </a:r>
            <a:endParaRPr lang="zh-CN" altLang="zh-CN" sz="2000" dirty="0"/>
          </a:p>
          <a:p>
            <a:r>
              <a:rPr lang="zh-CN" altLang="zh-CN" sz="2000" b="1" dirty="0"/>
              <a:t>【关键字】</a:t>
            </a:r>
            <a:r>
              <a:rPr lang="zh-CN" altLang="zh-CN" sz="2000" dirty="0"/>
              <a:t>中职，类型教育，高质量，适应性</a:t>
            </a:r>
            <a:endParaRPr lang="zh-CN" altLang="zh-CN" sz="2000" dirty="0"/>
          </a:p>
        </p:txBody>
      </p:sp>
      <p:sp>
        <p:nvSpPr>
          <p:cNvPr id="5" name="矩形 4"/>
          <p:cNvSpPr/>
          <p:nvPr/>
        </p:nvSpPr>
        <p:spPr>
          <a:xfrm>
            <a:off x="71295" y="3939912"/>
            <a:ext cx="6444923"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400" b="1" spc="50" dirty="0">
                <a:ln w="11430"/>
                <a:solidFill>
                  <a:srgbClr val="FF0000"/>
                </a:solidFill>
                <a:effectLst>
                  <a:outerShdw blurRad="76200" dist="50800" dir="5400000" algn="tl" rotWithShape="0">
                    <a:srgbClr val="000000">
                      <a:alpha val="65000"/>
                    </a:srgbClr>
                  </a:outerShdw>
                </a:effectLst>
              </a:rPr>
              <a:t>聚焦高质量，增强适应性</a:t>
            </a:r>
            <a:endParaRPr lang="zh-CN" altLang="en-US" sz="4400" b="1" spc="50" dirty="0">
              <a:ln w="11430"/>
              <a:solidFill>
                <a:srgbClr val="FF0000"/>
              </a:solidFill>
              <a:effectLst>
                <a:outerShdw blurRad="76200" dist="50800" dir="5400000" algn="tl" rotWithShape="0">
                  <a:srgbClr val="000000">
                    <a:alpha val="65000"/>
                  </a:srgbClr>
                </a:outerShdw>
              </a:effectLst>
            </a:endParaRP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1227679" y="1696105"/>
            <a:ext cx="1653017" cy="5232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rPr>
              <a:t>论文结构</a:t>
            </a:r>
            <a:endParaRPr lang="zh-CN"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ndParaRPr>
          </a:p>
        </p:txBody>
      </p:sp>
      <p:sp>
        <p:nvSpPr>
          <p:cNvPr id="2" name="矩形 1"/>
          <p:cNvSpPr/>
          <p:nvPr/>
        </p:nvSpPr>
        <p:spPr>
          <a:xfrm>
            <a:off x="105079" y="763556"/>
            <a:ext cx="3722393" cy="218521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US" altLang="zh-CN" dirty="0"/>
              <a:t>        2021</a:t>
            </a:r>
            <a:r>
              <a:rPr lang="zh-CN" altLang="zh-CN" dirty="0"/>
              <a:t>年全国职业教育大会，习近平总书记作出重要指示强调，在全面建设社会主义现代化国家征程中，职业教育前途广阔、大有可为，</a:t>
            </a:r>
            <a:r>
              <a:rPr lang="zh-CN" altLang="zh-CN" b="1" dirty="0">
                <a:solidFill>
                  <a:srgbClr val="FF0000"/>
                </a:solidFill>
                <a:latin typeface="+mn-ea"/>
              </a:rPr>
              <a:t>优化职业教育类型定位，增强职业教育适应性</a:t>
            </a:r>
            <a:r>
              <a:rPr lang="en-US" altLang="zh-CN" baseline="30000" dirty="0"/>
              <a:t>[5]</a:t>
            </a:r>
            <a:r>
              <a:rPr lang="zh-CN" altLang="zh-CN" dirty="0"/>
              <a:t>。</a:t>
            </a:r>
            <a:endParaRPr lang="en-US" altLang="zh-CN" dirty="0"/>
          </a:p>
          <a:p>
            <a:r>
              <a:rPr lang="en-US" altLang="zh-CN" sz="1400" dirty="0">
                <a:latin typeface="楷体" panose="02010609060101010101" pitchFamily="49" charset="-122"/>
                <a:ea typeface="楷体" panose="02010609060101010101" pitchFamily="49" charset="-122"/>
              </a:rPr>
              <a:t>[5]. </a:t>
            </a:r>
            <a:r>
              <a:rPr lang="zh-CN" altLang="zh-CN" sz="1400" dirty="0">
                <a:latin typeface="楷体" panose="02010609060101010101" pitchFamily="49" charset="-122"/>
                <a:ea typeface="楷体" panose="02010609060101010101" pitchFamily="49" charset="-122"/>
              </a:rPr>
              <a:t>《习近平对职业教育工作作出重要指示》，</a:t>
            </a:r>
            <a:r>
              <a:rPr lang="en-US" altLang="zh-CN" sz="1400" dirty="0">
                <a:latin typeface="楷体" panose="02010609060101010101" pitchFamily="49" charset="-122"/>
                <a:ea typeface="楷体" panose="02010609060101010101" pitchFamily="49" charset="-122"/>
              </a:rPr>
              <a:t>2021.4.13</a:t>
            </a:r>
            <a:r>
              <a:rPr lang="zh-CN" altLang="zh-CN" sz="1400" dirty="0">
                <a:latin typeface="楷体" panose="02010609060101010101" pitchFamily="49" charset="-122"/>
                <a:ea typeface="楷体" panose="02010609060101010101" pitchFamily="49" charset="-122"/>
              </a:rPr>
              <a:t>，新华社</a:t>
            </a:r>
            <a:endParaRPr lang="zh-CN" altLang="en-US" sz="1400" dirty="0">
              <a:latin typeface="楷体" panose="02010609060101010101" pitchFamily="49" charset="-122"/>
              <a:ea typeface="楷体" panose="02010609060101010101" pitchFamily="49" charset="-122"/>
            </a:endParaRPr>
          </a:p>
        </p:txBody>
      </p:sp>
      <p:sp>
        <p:nvSpPr>
          <p:cNvPr id="32" name="日期占位符 2"/>
          <p:cNvSpPr>
            <a:spLocks noGrp="1"/>
          </p:cNvSpPr>
          <p:nvPr>
            <p:ph type="dt" sz="quarter" idx="10"/>
          </p:nvPr>
        </p:nvSpPr>
        <p:spPr/>
        <p:txBody>
          <a:bodyPr/>
          <a:lstStyle/>
          <a:p>
            <a:pPr>
              <a:defRPr/>
            </a:pPr>
            <a:fld id="{B684467D-8FE2-4059-8C41-58C9A5D1C6D7}" type="datetime1">
              <a:rPr lang="en-US" altLang="zh-CN"/>
            </a:fld>
            <a:endParaRPr lang="en-US" altLang="zh-CN"/>
          </a:p>
        </p:txBody>
      </p:sp>
      <p:sp>
        <p:nvSpPr>
          <p:cNvPr id="34" name="灯片编号占位符 4"/>
          <p:cNvSpPr>
            <a:spLocks noGrp="1"/>
          </p:cNvSpPr>
          <p:nvPr>
            <p:ph type="sldNum" sz="quarter" idx="12"/>
          </p:nvPr>
        </p:nvSpPr>
        <p:spPr/>
        <p:txBody>
          <a:bodyPr/>
          <a:lstStyle/>
          <a:p>
            <a:pPr>
              <a:defRPr/>
            </a:pPr>
            <a:fld id="{F5516542-1178-4E98-AF7F-2E699D6E8655}" type="slidenum">
              <a:rPr lang="en-US" altLang="zh-CN"/>
            </a:fld>
            <a:endParaRPr lang="en-US" altLang="zh-CN"/>
          </a:p>
        </p:txBody>
      </p:sp>
      <p:sp>
        <p:nvSpPr>
          <p:cNvPr id="22533" name="Freeform 5"/>
          <p:cNvSpPr/>
          <p:nvPr/>
        </p:nvSpPr>
        <p:spPr bwMode="auto">
          <a:xfrm>
            <a:off x="1277938" y="1207294"/>
            <a:ext cx="3892550" cy="3211116"/>
          </a:xfrm>
          <a:custGeom>
            <a:avLst/>
            <a:gdLst>
              <a:gd name="T0" fmla="*/ 0 w 2502"/>
              <a:gd name="T1" fmla="*/ 2147483647 h 2874"/>
              <a:gd name="T2" fmla="*/ 2147483647 w 2502"/>
              <a:gd name="T3" fmla="*/ 2147483647 h 2874"/>
              <a:gd name="T4" fmla="*/ 2147483647 w 2502"/>
              <a:gd name="T5" fmla="*/ 2147483647 h 2874"/>
              <a:gd name="T6" fmla="*/ 2147483647 w 2502"/>
              <a:gd name="T7" fmla="*/ 2147483647 h 2874"/>
              <a:gd name="T8" fmla="*/ 2147483647 w 2502"/>
              <a:gd name="T9" fmla="*/ 2147483647 h 2874"/>
              <a:gd name="T10" fmla="*/ 2147483647 w 2502"/>
              <a:gd name="T11" fmla="*/ 0 h 2874"/>
              <a:gd name="T12" fmla="*/ 0 60000 65536"/>
              <a:gd name="T13" fmla="*/ 0 60000 65536"/>
              <a:gd name="T14" fmla="*/ 0 60000 65536"/>
              <a:gd name="T15" fmla="*/ 0 60000 65536"/>
              <a:gd name="T16" fmla="*/ 0 60000 65536"/>
              <a:gd name="T17" fmla="*/ 0 60000 65536"/>
              <a:gd name="T18" fmla="*/ 0 w 2502"/>
              <a:gd name="T19" fmla="*/ 0 h 2874"/>
              <a:gd name="T20" fmla="*/ 2502 w 2502"/>
              <a:gd name="T21" fmla="*/ 2874 h 2874"/>
            </a:gdLst>
            <a:ahLst/>
            <a:cxnLst>
              <a:cxn ang="T12">
                <a:pos x="T0" y="T1"/>
              </a:cxn>
              <a:cxn ang="T13">
                <a:pos x="T2" y="T3"/>
              </a:cxn>
              <a:cxn ang="T14">
                <a:pos x="T4" y="T5"/>
              </a:cxn>
              <a:cxn ang="T15">
                <a:pos x="T6" y="T7"/>
              </a:cxn>
              <a:cxn ang="T16">
                <a:pos x="T8" y="T9"/>
              </a:cxn>
              <a:cxn ang="T17">
                <a:pos x="T10" y="T11"/>
              </a:cxn>
            </a:cxnLst>
            <a:rect l="T18" t="T19" r="T20" b="T21"/>
            <a:pathLst>
              <a:path w="2502" h="2874">
                <a:moveTo>
                  <a:pt x="0" y="2874"/>
                </a:moveTo>
                <a:lnTo>
                  <a:pt x="650" y="2256"/>
                </a:lnTo>
                <a:lnTo>
                  <a:pt x="1260" y="2054"/>
                </a:lnTo>
                <a:lnTo>
                  <a:pt x="1752" y="1548"/>
                </a:lnTo>
                <a:lnTo>
                  <a:pt x="2196" y="864"/>
                </a:lnTo>
                <a:lnTo>
                  <a:pt x="2502" y="0"/>
                </a:lnTo>
              </a:path>
            </a:pathLst>
          </a:custGeom>
          <a:noFill/>
          <a:ln w="6350">
            <a:solidFill>
              <a:schemeClr val="bg1"/>
            </a:solidFill>
            <a:round/>
          </a:ln>
        </p:spPr>
        <p:txBody>
          <a:bodyPr wrap="none" anchor="ctr"/>
          <a:lstStyle/>
          <a:p>
            <a:endParaRPr lang="zh-CN" altLang="en-US"/>
          </a:p>
        </p:txBody>
      </p:sp>
      <p:grpSp>
        <p:nvGrpSpPr>
          <p:cNvPr id="4" name="组合 3"/>
          <p:cNvGrpSpPr/>
          <p:nvPr/>
        </p:nvGrpSpPr>
        <p:grpSpPr>
          <a:xfrm>
            <a:off x="631837" y="971552"/>
            <a:ext cx="5184775" cy="3868341"/>
            <a:chOff x="631825" y="971550"/>
            <a:chExt cx="5184775" cy="3868341"/>
          </a:xfrm>
        </p:grpSpPr>
        <p:grpSp>
          <p:nvGrpSpPr>
            <p:cNvPr id="22532" name="Group 2"/>
            <p:cNvGrpSpPr/>
            <p:nvPr/>
          </p:nvGrpSpPr>
          <p:grpSpPr bwMode="auto">
            <a:xfrm>
              <a:off x="631825" y="971550"/>
              <a:ext cx="5184775" cy="3868341"/>
              <a:chOff x="151" y="572"/>
              <a:chExt cx="3357" cy="3765"/>
            </a:xfrm>
          </p:grpSpPr>
          <p:pic>
            <p:nvPicPr>
              <p:cNvPr id="22562" name="Picture 3" descr="038"/>
              <p:cNvPicPr>
                <a:picLocks noChangeAspect="1" noChangeArrowheads="1"/>
              </p:cNvPicPr>
              <p:nvPr/>
            </p:nvPicPr>
            <p:blipFill>
              <a:blip r:embed="rId1">
                <a:lum contrast="-12000"/>
              </a:blip>
              <a:srcRect/>
              <a:stretch>
                <a:fillRect/>
              </a:stretch>
            </p:blipFill>
            <p:spPr bwMode="auto">
              <a:xfrm>
                <a:off x="151" y="2784"/>
                <a:ext cx="3357" cy="1553"/>
              </a:xfrm>
              <a:prstGeom prst="rect">
                <a:avLst/>
              </a:prstGeom>
              <a:noFill/>
              <a:ln w="9525">
                <a:noFill/>
                <a:miter lim="800000"/>
                <a:headEnd/>
                <a:tailEnd/>
              </a:ln>
            </p:spPr>
          </p:pic>
          <p:pic>
            <p:nvPicPr>
              <p:cNvPr id="22563" name="Picture 4" descr="065"/>
              <p:cNvPicPr>
                <a:picLocks noChangeAspect="1" noChangeArrowheads="1"/>
              </p:cNvPicPr>
              <p:nvPr/>
            </p:nvPicPr>
            <p:blipFill>
              <a:blip r:embed="rId2">
                <a:lum bright="6000" contrast="-18000"/>
              </a:blip>
              <a:srcRect/>
              <a:stretch>
                <a:fillRect/>
              </a:stretch>
            </p:blipFill>
            <p:spPr bwMode="auto">
              <a:xfrm>
                <a:off x="295" y="572"/>
                <a:ext cx="3088" cy="3630"/>
              </a:xfrm>
              <a:prstGeom prst="rect">
                <a:avLst/>
              </a:prstGeom>
              <a:noFill/>
              <a:ln w="9525">
                <a:noFill/>
                <a:miter lim="800000"/>
                <a:headEnd/>
                <a:tailEnd/>
              </a:ln>
            </p:spPr>
          </p:pic>
        </p:grpSp>
        <p:sp>
          <p:nvSpPr>
            <p:cNvPr id="22534" name="Oval 6"/>
            <p:cNvSpPr>
              <a:spLocks noChangeArrowheads="1"/>
            </p:cNvSpPr>
            <p:nvPr/>
          </p:nvSpPr>
          <p:spPr bwMode="auto">
            <a:xfrm>
              <a:off x="1619672" y="4088889"/>
              <a:ext cx="133350" cy="88106"/>
            </a:xfrm>
            <a:prstGeom prst="ellipse">
              <a:avLst/>
            </a:prstGeom>
            <a:solidFill>
              <a:schemeClr val="tx1">
                <a:alpha val="59999"/>
              </a:schemeClr>
            </a:solidFill>
            <a:ln w="38100" algn="ctr">
              <a:solidFill>
                <a:srgbClr val="FFFFFF">
                  <a:alpha val="45097"/>
                </a:srgbClr>
              </a:solidFill>
              <a:round/>
            </a:ln>
          </p:spPr>
          <p:txBody>
            <a:bodyPr wrap="none" anchor="ctr"/>
            <a:lstStyle/>
            <a:p>
              <a:endParaRPr lang="zh-CN" altLang="en-US"/>
            </a:p>
          </p:txBody>
        </p:sp>
        <p:sp>
          <p:nvSpPr>
            <p:cNvPr id="22535" name="Oval 7"/>
            <p:cNvSpPr>
              <a:spLocks noChangeArrowheads="1"/>
            </p:cNvSpPr>
            <p:nvPr/>
          </p:nvSpPr>
          <p:spPr bwMode="auto">
            <a:xfrm>
              <a:off x="3105534" y="3488532"/>
              <a:ext cx="133350" cy="88106"/>
            </a:xfrm>
            <a:prstGeom prst="ellipse">
              <a:avLst/>
            </a:prstGeom>
            <a:solidFill>
              <a:schemeClr val="tx1">
                <a:alpha val="59999"/>
              </a:schemeClr>
            </a:solidFill>
            <a:ln w="38100" algn="ctr">
              <a:solidFill>
                <a:srgbClr val="FFFFFF">
                  <a:alpha val="45097"/>
                </a:srgbClr>
              </a:solidFill>
              <a:round/>
            </a:ln>
          </p:spPr>
          <p:txBody>
            <a:bodyPr wrap="none" anchor="ctr"/>
            <a:lstStyle/>
            <a:p>
              <a:endParaRPr lang="zh-CN" altLang="en-US"/>
            </a:p>
          </p:txBody>
        </p:sp>
        <p:sp>
          <p:nvSpPr>
            <p:cNvPr id="22536" name="Oval 8"/>
            <p:cNvSpPr>
              <a:spLocks noChangeArrowheads="1"/>
            </p:cNvSpPr>
            <p:nvPr/>
          </p:nvSpPr>
          <p:spPr bwMode="auto">
            <a:xfrm>
              <a:off x="4575305" y="2153730"/>
              <a:ext cx="133350" cy="88106"/>
            </a:xfrm>
            <a:prstGeom prst="ellipse">
              <a:avLst/>
            </a:prstGeom>
            <a:solidFill>
              <a:schemeClr val="tx1">
                <a:alpha val="59999"/>
              </a:schemeClr>
            </a:solidFill>
            <a:ln w="38100" algn="ctr">
              <a:solidFill>
                <a:srgbClr val="FFFFFF">
                  <a:alpha val="45097"/>
                </a:srgbClr>
              </a:solidFill>
              <a:round/>
            </a:ln>
          </p:spPr>
          <p:txBody>
            <a:bodyPr wrap="none" anchor="ctr"/>
            <a:lstStyle/>
            <a:p>
              <a:endParaRPr lang="zh-CN" altLang="en-US"/>
            </a:p>
          </p:txBody>
        </p:sp>
        <p:sp>
          <p:nvSpPr>
            <p:cNvPr id="22537" name="Oval 9"/>
            <p:cNvSpPr>
              <a:spLocks noChangeArrowheads="1"/>
            </p:cNvSpPr>
            <p:nvPr/>
          </p:nvSpPr>
          <p:spPr bwMode="auto">
            <a:xfrm>
              <a:off x="3935766" y="2880477"/>
              <a:ext cx="133350" cy="88106"/>
            </a:xfrm>
            <a:prstGeom prst="ellipse">
              <a:avLst/>
            </a:prstGeom>
            <a:solidFill>
              <a:schemeClr val="tx1">
                <a:alpha val="59999"/>
              </a:schemeClr>
            </a:solidFill>
            <a:ln w="38100" algn="ctr">
              <a:solidFill>
                <a:srgbClr val="FFFFFF">
                  <a:alpha val="45097"/>
                </a:srgbClr>
              </a:solidFill>
              <a:round/>
            </a:ln>
          </p:spPr>
          <p:txBody>
            <a:bodyPr wrap="none" anchor="ctr"/>
            <a:lstStyle/>
            <a:p>
              <a:endParaRPr lang="zh-CN" altLang="en-US"/>
            </a:p>
          </p:txBody>
        </p:sp>
        <p:sp>
          <p:nvSpPr>
            <p:cNvPr id="22538" name="Oval 10"/>
            <p:cNvSpPr>
              <a:spLocks noChangeArrowheads="1"/>
            </p:cNvSpPr>
            <p:nvPr/>
          </p:nvSpPr>
          <p:spPr bwMode="auto">
            <a:xfrm>
              <a:off x="5037138" y="1239804"/>
              <a:ext cx="133350" cy="86915"/>
            </a:xfrm>
            <a:prstGeom prst="ellipse">
              <a:avLst/>
            </a:prstGeom>
            <a:solidFill>
              <a:schemeClr val="tx1">
                <a:alpha val="59999"/>
              </a:schemeClr>
            </a:solidFill>
            <a:ln w="38100" algn="ctr">
              <a:solidFill>
                <a:srgbClr val="FFFFFF">
                  <a:alpha val="45097"/>
                </a:srgbClr>
              </a:solidFill>
              <a:round/>
            </a:ln>
          </p:spPr>
          <p:txBody>
            <a:bodyPr wrap="none" anchor="ctr"/>
            <a:lstStyle/>
            <a:p>
              <a:endParaRPr lang="zh-CN" altLang="en-US"/>
            </a:p>
          </p:txBody>
        </p:sp>
      </p:grpSp>
      <p:grpSp>
        <p:nvGrpSpPr>
          <p:cNvPr id="22539" name="Group 11"/>
          <p:cNvGrpSpPr/>
          <p:nvPr/>
        </p:nvGrpSpPr>
        <p:grpSpPr bwMode="auto">
          <a:xfrm>
            <a:off x="5345412" y="1487950"/>
            <a:ext cx="3106737" cy="323476"/>
            <a:chOff x="3360" y="674"/>
            <a:chExt cx="1986" cy="310"/>
          </a:xfrm>
        </p:grpSpPr>
        <p:sp>
          <p:nvSpPr>
            <p:cNvPr id="22560" name="AutoShape 12"/>
            <p:cNvSpPr>
              <a:spLocks noChangeArrowheads="1"/>
            </p:cNvSpPr>
            <p:nvPr/>
          </p:nvSpPr>
          <p:spPr bwMode="auto">
            <a:xfrm>
              <a:off x="3360" y="720"/>
              <a:ext cx="1986" cy="254"/>
            </a:xfrm>
            <a:prstGeom prst="roundRect">
              <a:avLst>
                <a:gd name="adj" fmla="val 11144"/>
              </a:avLst>
            </a:prstGeom>
            <a:solidFill>
              <a:srgbClr val="00FFFF">
                <a:alpha val="20000"/>
              </a:srgbClr>
            </a:solidFill>
            <a:ln w="9525" algn="ctr">
              <a:solidFill>
                <a:srgbClr val="008080"/>
              </a:solidFill>
              <a:round/>
            </a:ln>
          </p:spPr>
          <p:txBody>
            <a:bodyPr wrap="none" anchor="ctr"/>
            <a:lstStyle/>
            <a:p>
              <a:pPr algn="ctr" latinLnBrk="1">
                <a:spcBef>
                  <a:spcPct val="50000"/>
                </a:spcBef>
              </a:pPr>
              <a:endParaRPr kumimoji="1" lang="zh-CN" altLang="zh-CN" sz="1500" b="1">
                <a:ea typeface="黑体" panose="02010609060101010101" pitchFamily="2" charset="-122"/>
                <a:cs typeface="Arial" panose="020B0604020202020204" pitchFamily="34" charset="0"/>
              </a:endParaRPr>
            </a:p>
          </p:txBody>
        </p:sp>
        <p:sp>
          <p:nvSpPr>
            <p:cNvPr id="22561" name="Text Box 13"/>
            <p:cNvSpPr txBox="1">
              <a:spLocks noChangeArrowheads="1"/>
            </p:cNvSpPr>
            <p:nvPr/>
          </p:nvSpPr>
          <p:spPr bwMode="auto">
            <a:xfrm>
              <a:off x="3408" y="674"/>
              <a:ext cx="1809" cy="310"/>
            </a:xfrm>
            <a:prstGeom prst="rect">
              <a:avLst/>
            </a:prstGeom>
            <a:noFill/>
            <a:ln w="9525">
              <a:noFill/>
              <a:miter lim="800000"/>
            </a:ln>
          </p:spPr>
          <p:txBody>
            <a:bodyPr wrap="none">
              <a:spAutoFit/>
            </a:bodyPr>
            <a:lstStyle/>
            <a:p>
              <a:r>
                <a:rPr lang="en-US" altLang="zh-CN" sz="1500" b="1" dirty="0">
                  <a:latin typeface="Times New Roman" panose="02020603050405020304" pitchFamily="18" charset="0"/>
                  <a:ea typeface="黑体" panose="02010609060101010101" pitchFamily="2" charset="-122"/>
                </a:rPr>
                <a:t>3.</a:t>
              </a:r>
              <a:r>
                <a:rPr lang="zh-CN" altLang="en-US" sz="1500" b="1" dirty="0">
                  <a:latin typeface="Times New Roman" panose="02020603050405020304" pitchFamily="18" charset="0"/>
                  <a:ea typeface="黑体" panose="02010609060101010101" pitchFamily="2" charset="-122"/>
                </a:rPr>
                <a:t>职业教育目标：</a:t>
              </a:r>
              <a:r>
                <a:rPr lang="zh-CN" altLang="en-US" sz="1500" b="1" dirty="0">
                  <a:solidFill>
                    <a:srgbClr val="FF0000"/>
                  </a:solidFill>
                  <a:latin typeface="Times New Roman" panose="02020603050405020304" pitchFamily="18" charset="0"/>
                  <a:ea typeface="黑体" panose="02010609060101010101" pitchFamily="2" charset="-122"/>
                </a:rPr>
                <a:t>服务经济发展</a:t>
              </a:r>
              <a:endParaRPr lang="zh-CN" altLang="en-US" sz="1500" b="1" dirty="0">
                <a:solidFill>
                  <a:srgbClr val="FF0000"/>
                </a:solidFill>
                <a:latin typeface="Times New Roman" panose="02020603050405020304" pitchFamily="18" charset="0"/>
                <a:ea typeface="黑体" panose="02010609060101010101" pitchFamily="2" charset="-122"/>
              </a:endParaRPr>
            </a:p>
          </p:txBody>
        </p:sp>
      </p:grpSp>
      <p:grpSp>
        <p:nvGrpSpPr>
          <p:cNvPr id="22540" name="Group 14"/>
          <p:cNvGrpSpPr/>
          <p:nvPr/>
        </p:nvGrpSpPr>
        <p:grpSpPr bwMode="auto">
          <a:xfrm>
            <a:off x="4940444" y="2296251"/>
            <a:ext cx="3106738" cy="323476"/>
            <a:chOff x="3360" y="686"/>
            <a:chExt cx="1986" cy="310"/>
          </a:xfrm>
        </p:grpSpPr>
        <p:sp>
          <p:nvSpPr>
            <p:cNvPr id="22558" name="AutoShape 15"/>
            <p:cNvSpPr>
              <a:spLocks noChangeArrowheads="1"/>
            </p:cNvSpPr>
            <p:nvPr/>
          </p:nvSpPr>
          <p:spPr bwMode="auto">
            <a:xfrm>
              <a:off x="3360" y="720"/>
              <a:ext cx="1986" cy="254"/>
            </a:xfrm>
            <a:prstGeom prst="roundRect">
              <a:avLst>
                <a:gd name="adj" fmla="val 11144"/>
              </a:avLst>
            </a:prstGeom>
            <a:solidFill>
              <a:srgbClr val="00FFFF">
                <a:alpha val="20000"/>
              </a:srgbClr>
            </a:solidFill>
            <a:ln w="9525" algn="ctr">
              <a:solidFill>
                <a:srgbClr val="008080"/>
              </a:solidFill>
              <a:round/>
            </a:ln>
          </p:spPr>
          <p:txBody>
            <a:bodyPr wrap="none" anchor="ctr"/>
            <a:lstStyle/>
            <a:p>
              <a:pPr algn="ctr" latinLnBrk="1">
                <a:spcBef>
                  <a:spcPct val="50000"/>
                </a:spcBef>
              </a:pPr>
              <a:endParaRPr kumimoji="1" lang="zh-CN" altLang="zh-CN" sz="1500" b="1">
                <a:ea typeface="黑体" panose="02010609060101010101" pitchFamily="2" charset="-122"/>
                <a:cs typeface="Arial" panose="020B0604020202020204" pitchFamily="34" charset="0"/>
              </a:endParaRPr>
            </a:p>
          </p:txBody>
        </p:sp>
        <p:sp>
          <p:nvSpPr>
            <p:cNvPr id="22559" name="Text Box 16"/>
            <p:cNvSpPr txBox="1">
              <a:spLocks noChangeArrowheads="1"/>
            </p:cNvSpPr>
            <p:nvPr/>
          </p:nvSpPr>
          <p:spPr bwMode="auto">
            <a:xfrm>
              <a:off x="3408" y="686"/>
              <a:ext cx="1809" cy="310"/>
            </a:xfrm>
            <a:prstGeom prst="rect">
              <a:avLst/>
            </a:prstGeom>
            <a:noFill/>
            <a:ln w="9525">
              <a:noFill/>
              <a:miter lim="800000"/>
            </a:ln>
          </p:spPr>
          <p:txBody>
            <a:bodyPr wrap="none">
              <a:spAutoFit/>
            </a:bodyPr>
            <a:lstStyle/>
            <a:p>
              <a:r>
                <a:rPr lang="en-US" altLang="zh-CN" sz="1500" b="1" dirty="0">
                  <a:latin typeface="Times New Roman" panose="02020603050405020304" pitchFamily="18" charset="0"/>
                  <a:ea typeface="黑体" panose="02010609060101010101" pitchFamily="2" charset="-122"/>
                </a:rPr>
                <a:t>2.</a:t>
              </a:r>
              <a:r>
                <a:rPr lang="zh-CN" altLang="en-US" sz="1500" b="1" dirty="0">
                  <a:latin typeface="Times New Roman" panose="02020603050405020304" pitchFamily="18" charset="0"/>
                  <a:ea typeface="黑体" panose="02010609060101010101" pitchFamily="2" charset="-122"/>
                </a:rPr>
                <a:t>职业教育发展：</a:t>
              </a:r>
              <a:r>
                <a:rPr lang="zh-CN" altLang="en-US" sz="1500" b="1" dirty="0">
                  <a:solidFill>
                    <a:srgbClr val="FF0000"/>
                  </a:solidFill>
                  <a:latin typeface="Times New Roman" panose="02020603050405020304" pitchFamily="18" charset="0"/>
                  <a:ea typeface="黑体" panose="02010609060101010101" pitchFamily="2" charset="-122"/>
                </a:rPr>
                <a:t>教育质量公平</a:t>
              </a:r>
              <a:endParaRPr lang="zh-CN" altLang="en-US" sz="1500" b="1" dirty="0">
                <a:solidFill>
                  <a:srgbClr val="FF0000"/>
                </a:solidFill>
                <a:latin typeface="Times New Roman" panose="02020603050405020304" pitchFamily="18" charset="0"/>
                <a:ea typeface="黑体" panose="02010609060101010101" pitchFamily="2" charset="-122"/>
              </a:endParaRPr>
            </a:p>
          </p:txBody>
        </p:sp>
      </p:grpSp>
      <p:grpSp>
        <p:nvGrpSpPr>
          <p:cNvPr id="22541" name="Group 17"/>
          <p:cNvGrpSpPr/>
          <p:nvPr/>
        </p:nvGrpSpPr>
        <p:grpSpPr bwMode="auto">
          <a:xfrm>
            <a:off x="4283968" y="3057194"/>
            <a:ext cx="3469232" cy="374145"/>
            <a:chOff x="3360" y="720"/>
            <a:chExt cx="1986" cy="358"/>
          </a:xfrm>
        </p:grpSpPr>
        <p:sp>
          <p:nvSpPr>
            <p:cNvPr id="22556" name="AutoShape 18"/>
            <p:cNvSpPr>
              <a:spLocks noChangeArrowheads="1"/>
            </p:cNvSpPr>
            <p:nvPr/>
          </p:nvSpPr>
          <p:spPr bwMode="auto">
            <a:xfrm>
              <a:off x="3360" y="720"/>
              <a:ext cx="1986" cy="325"/>
            </a:xfrm>
            <a:prstGeom prst="roundRect">
              <a:avLst>
                <a:gd name="adj" fmla="val 11144"/>
              </a:avLst>
            </a:prstGeom>
            <a:solidFill>
              <a:srgbClr val="00FFFF">
                <a:alpha val="20000"/>
              </a:srgbClr>
            </a:solidFill>
            <a:ln w="9525" algn="ctr">
              <a:solidFill>
                <a:srgbClr val="008080"/>
              </a:solidFill>
              <a:round/>
            </a:ln>
          </p:spPr>
          <p:txBody>
            <a:bodyPr wrap="none" anchor="ctr"/>
            <a:lstStyle/>
            <a:p>
              <a:pPr algn="ctr" latinLnBrk="1">
                <a:spcBef>
                  <a:spcPct val="50000"/>
                </a:spcBef>
              </a:pPr>
              <a:endParaRPr kumimoji="1" lang="zh-CN" altLang="zh-CN" sz="1500" b="1">
                <a:ea typeface="黑体" panose="02010609060101010101" pitchFamily="2" charset="-122"/>
                <a:cs typeface="Arial" panose="020B0604020202020204" pitchFamily="34" charset="0"/>
              </a:endParaRPr>
            </a:p>
          </p:txBody>
        </p:sp>
        <p:sp>
          <p:nvSpPr>
            <p:cNvPr id="22557" name="Text Box 19"/>
            <p:cNvSpPr txBox="1">
              <a:spLocks noChangeArrowheads="1"/>
            </p:cNvSpPr>
            <p:nvPr/>
          </p:nvSpPr>
          <p:spPr bwMode="auto">
            <a:xfrm>
              <a:off x="3408" y="725"/>
              <a:ext cx="1620" cy="353"/>
            </a:xfrm>
            <a:prstGeom prst="rect">
              <a:avLst/>
            </a:prstGeom>
            <a:noFill/>
            <a:ln w="9525">
              <a:noFill/>
              <a:miter lim="800000"/>
            </a:ln>
          </p:spPr>
          <p:txBody>
            <a:bodyPr wrap="none">
              <a:spAutoFit/>
            </a:bodyPr>
            <a:lstStyle/>
            <a:p>
              <a:pPr eaLnBrk="0" hangingPunct="0">
                <a:lnSpc>
                  <a:spcPct val="120000"/>
                </a:lnSpc>
                <a:spcBef>
                  <a:spcPct val="20000"/>
                </a:spcBef>
              </a:pPr>
              <a:r>
                <a:rPr lang="en-US" altLang="zh-CN" sz="1500" b="1" dirty="0">
                  <a:latin typeface="Times New Roman" panose="02020603050405020304" pitchFamily="18" charset="0"/>
                  <a:ea typeface="黑体" panose="02010609060101010101" pitchFamily="2" charset="-122"/>
                </a:rPr>
                <a:t>1.</a:t>
              </a:r>
              <a:r>
                <a:rPr lang="zh-CN" altLang="en-US" sz="1500" b="1" dirty="0">
                  <a:latin typeface="Times New Roman" panose="02020603050405020304" pitchFamily="18" charset="0"/>
                  <a:ea typeface="黑体" panose="02010609060101010101" pitchFamily="2" charset="-122"/>
                </a:rPr>
                <a:t>职业教育特色：</a:t>
              </a:r>
              <a:r>
                <a:rPr lang="zh-CN" altLang="en-US" sz="1500" b="1" dirty="0">
                  <a:solidFill>
                    <a:srgbClr val="FF0000"/>
                  </a:solidFill>
                  <a:latin typeface="Times New Roman" panose="02020603050405020304" pitchFamily="18" charset="0"/>
                  <a:ea typeface="黑体" panose="02010609060101010101" pitchFamily="2" charset="-122"/>
                </a:rPr>
                <a:t>职业技能定位</a:t>
              </a:r>
              <a:endParaRPr lang="zh-CN" altLang="en-US" sz="1500" b="1" dirty="0">
                <a:solidFill>
                  <a:srgbClr val="FF0000"/>
                </a:solidFill>
                <a:latin typeface="Times New Roman" panose="02020603050405020304" pitchFamily="18" charset="0"/>
                <a:ea typeface="黑体" panose="02010609060101010101" pitchFamily="2" charset="-122"/>
              </a:endParaRPr>
            </a:p>
          </p:txBody>
        </p:sp>
      </p:grpSp>
      <p:grpSp>
        <p:nvGrpSpPr>
          <p:cNvPr id="22542" name="Group 20"/>
          <p:cNvGrpSpPr/>
          <p:nvPr/>
        </p:nvGrpSpPr>
        <p:grpSpPr bwMode="auto">
          <a:xfrm>
            <a:off x="3344873" y="3620994"/>
            <a:ext cx="4943477" cy="421086"/>
            <a:chOff x="3360" y="668"/>
            <a:chExt cx="2589" cy="306"/>
          </a:xfrm>
        </p:grpSpPr>
        <p:sp>
          <p:nvSpPr>
            <p:cNvPr id="22554" name="AutoShape 21"/>
            <p:cNvSpPr>
              <a:spLocks noChangeArrowheads="1"/>
            </p:cNvSpPr>
            <p:nvPr/>
          </p:nvSpPr>
          <p:spPr bwMode="auto">
            <a:xfrm>
              <a:off x="3360" y="720"/>
              <a:ext cx="2252" cy="254"/>
            </a:xfrm>
            <a:prstGeom prst="roundRect">
              <a:avLst>
                <a:gd name="adj" fmla="val 11144"/>
              </a:avLst>
            </a:prstGeom>
            <a:solidFill>
              <a:srgbClr val="00FFFF">
                <a:alpha val="20000"/>
              </a:srgbClr>
            </a:solidFill>
            <a:ln w="9525" algn="ctr">
              <a:solidFill>
                <a:srgbClr val="008080"/>
              </a:solidFill>
              <a:round/>
            </a:ln>
          </p:spPr>
          <p:txBody>
            <a:bodyPr wrap="none" anchor="ctr"/>
            <a:lstStyle/>
            <a:p>
              <a:pPr algn="ctr" latinLnBrk="1">
                <a:spcBef>
                  <a:spcPct val="50000"/>
                </a:spcBef>
              </a:pPr>
              <a:endParaRPr kumimoji="1" lang="zh-CN" altLang="zh-CN" sz="1500" b="1">
                <a:ea typeface="黑体" panose="02010609060101010101" pitchFamily="2" charset="-122"/>
                <a:cs typeface="Arial" panose="020B0604020202020204" pitchFamily="34" charset="0"/>
              </a:endParaRPr>
            </a:p>
          </p:txBody>
        </p:sp>
        <p:sp>
          <p:nvSpPr>
            <p:cNvPr id="22555" name="Text Box 22"/>
            <p:cNvSpPr txBox="1">
              <a:spLocks noChangeArrowheads="1"/>
            </p:cNvSpPr>
            <p:nvPr/>
          </p:nvSpPr>
          <p:spPr bwMode="auto">
            <a:xfrm>
              <a:off x="3408" y="668"/>
              <a:ext cx="2541" cy="282"/>
            </a:xfrm>
            <a:prstGeom prst="rect">
              <a:avLst/>
            </a:prstGeom>
            <a:noFill/>
            <a:ln w="9525">
              <a:noFill/>
              <a:miter lim="800000"/>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lnSpc>
                  <a:spcPct val="120000"/>
                </a:lnSpc>
                <a:spcBef>
                  <a:spcPct val="20000"/>
                </a:spcBef>
              </a:pPr>
              <a:r>
                <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ea typeface="黑体" panose="02010609060101010101" pitchFamily="2" charset="-122"/>
                </a:rPr>
                <a:t>二、中职教育必须坚持类型教育的特色定位</a:t>
              </a:r>
              <a:endPar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ea typeface="黑体" panose="02010609060101010101" pitchFamily="2" charset="-122"/>
              </a:endParaRPr>
            </a:p>
          </p:txBody>
        </p:sp>
      </p:grpSp>
      <p:sp>
        <p:nvSpPr>
          <p:cNvPr id="171034" name="Text Box 26"/>
          <p:cNvSpPr txBox="1">
            <a:spLocks noChangeArrowheads="1"/>
          </p:cNvSpPr>
          <p:nvPr/>
        </p:nvSpPr>
        <p:spPr bwMode="gray">
          <a:xfrm>
            <a:off x="1267222" y="4078896"/>
            <a:ext cx="327334" cy="400110"/>
          </a:xfrm>
          <a:prstGeom prst="rect">
            <a:avLst/>
          </a:prstGeom>
          <a:noFill/>
          <a:ln w="9525">
            <a:noFill/>
            <a:miter lim="800000"/>
          </a:ln>
          <a:effectLst/>
        </p:spPr>
        <p:txBody>
          <a:bodyPr wrap="none">
            <a:spAutoFit/>
          </a:bodyPr>
          <a:lstStyle/>
          <a:p>
            <a:pPr algn="ctr" eaLnBrk="0" hangingPunct="0">
              <a:defRPr/>
            </a:pPr>
            <a:r>
              <a:rPr lang="en-US" altLang="zh-CN" sz="2000" b="1" dirty="0">
                <a:solidFill>
                  <a:srgbClr val="FFFFFF"/>
                </a:solidFill>
                <a:effectLst>
                  <a:outerShdw blurRad="38100" dist="38100" dir="2700000" algn="tl">
                    <a:srgbClr val="000000"/>
                  </a:outerShdw>
                </a:effectLst>
                <a:latin typeface="Arial" panose="020B0604020202020204" pitchFamily="34" charset="0"/>
              </a:rPr>
              <a:t>1</a:t>
            </a:r>
            <a:endParaRPr lang="en-US" altLang="zh-CN" sz="2000" b="1" dirty="0">
              <a:solidFill>
                <a:srgbClr val="FFFFFF"/>
              </a:solidFill>
              <a:effectLst>
                <a:outerShdw blurRad="38100" dist="38100" dir="2700000" algn="tl">
                  <a:srgbClr val="000000"/>
                </a:outerShdw>
              </a:effectLst>
              <a:latin typeface="Arial" panose="020B0604020202020204" pitchFamily="34" charset="0"/>
            </a:endParaRPr>
          </a:p>
        </p:txBody>
      </p:sp>
      <p:sp>
        <p:nvSpPr>
          <p:cNvPr id="171035" name="Text Box 27"/>
          <p:cNvSpPr txBox="1">
            <a:spLocks noChangeArrowheads="1"/>
          </p:cNvSpPr>
          <p:nvPr/>
        </p:nvSpPr>
        <p:spPr bwMode="gray">
          <a:xfrm>
            <a:off x="2859600" y="3376585"/>
            <a:ext cx="327334" cy="400110"/>
          </a:xfrm>
          <a:prstGeom prst="rect">
            <a:avLst/>
          </a:prstGeom>
          <a:noFill/>
          <a:ln w="9525">
            <a:noFill/>
            <a:miter lim="800000"/>
          </a:ln>
          <a:effectLst/>
        </p:spPr>
        <p:txBody>
          <a:bodyPr wrap="none">
            <a:spAutoFit/>
          </a:bodyPr>
          <a:lstStyle/>
          <a:p>
            <a:pPr algn="ctr" eaLnBrk="0" hangingPunct="0">
              <a:defRPr/>
            </a:pPr>
            <a:r>
              <a:rPr lang="en-US" altLang="zh-CN" sz="2000" b="1" dirty="0">
                <a:solidFill>
                  <a:srgbClr val="FFFFFF"/>
                </a:solidFill>
                <a:effectLst>
                  <a:outerShdw blurRad="38100" dist="38100" dir="2700000" algn="tl">
                    <a:srgbClr val="000000"/>
                  </a:outerShdw>
                </a:effectLst>
                <a:latin typeface="Arial" panose="020B0604020202020204" pitchFamily="34" charset="0"/>
              </a:rPr>
              <a:t>2</a:t>
            </a:r>
            <a:endParaRPr lang="en-US" altLang="zh-CN" sz="2000" b="1" dirty="0">
              <a:solidFill>
                <a:srgbClr val="FFFFFF"/>
              </a:solidFill>
              <a:effectLst>
                <a:outerShdw blurRad="38100" dist="38100" dir="2700000" algn="tl">
                  <a:srgbClr val="000000"/>
                </a:outerShdw>
              </a:effectLst>
              <a:latin typeface="Arial" panose="020B0604020202020204" pitchFamily="34" charset="0"/>
            </a:endParaRPr>
          </a:p>
        </p:txBody>
      </p:sp>
      <p:sp>
        <p:nvSpPr>
          <p:cNvPr id="171036" name="Text Box 28"/>
          <p:cNvSpPr txBox="1">
            <a:spLocks noChangeArrowheads="1"/>
          </p:cNvSpPr>
          <p:nvPr/>
        </p:nvSpPr>
        <p:spPr bwMode="gray">
          <a:xfrm>
            <a:off x="3514027" y="2927740"/>
            <a:ext cx="843501" cy="400110"/>
          </a:xfrm>
          <a:prstGeom prst="rect">
            <a:avLst/>
          </a:prstGeom>
          <a:noFill/>
          <a:ln w="9525">
            <a:noFill/>
            <a:miter lim="800000"/>
          </a:ln>
          <a:effectLst/>
        </p:spPr>
        <p:txBody>
          <a:bodyPr wrap="none">
            <a:spAutoFit/>
          </a:bodyPr>
          <a:lstStyle/>
          <a:p>
            <a:pPr algn="ctr" eaLnBrk="0" hangingPunct="0">
              <a:defRPr/>
            </a:pPr>
            <a:r>
              <a:rPr lang="zh-CN" altLang="en-US" sz="2000" b="1" dirty="0">
                <a:solidFill>
                  <a:srgbClr val="FFFFFF"/>
                </a:solidFill>
                <a:effectLst>
                  <a:outerShdw blurRad="38100" dist="38100" dir="2700000" algn="tl">
                    <a:srgbClr val="000000"/>
                  </a:outerShdw>
                </a:effectLst>
                <a:latin typeface="Arial" panose="020B0604020202020204" pitchFamily="34" charset="0"/>
              </a:rPr>
              <a:t>（</a:t>
            </a:r>
            <a:r>
              <a:rPr lang="en-US" altLang="zh-CN" sz="2000" b="1" dirty="0">
                <a:solidFill>
                  <a:srgbClr val="FF0000"/>
                </a:solidFill>
                <a:effectLst>
                  <a:outerShdw blurRad="38100" dist="38100" dir="2700000" algn="tl">
                    <a:srgbClr val="000000"/>
                  </a:outerShdw>
                </a:effectLst>
                <a:latin typeface="Arial" panose="020B0604020202020204" pitchFamily="34" charset="0"/>
              </a:rPr>
              <a:t>1</a:t>
            </a:r>
            <a:r>
              <a:rPr lang="zh-CN" altLang="en-US" sz="2000" b="1" dirty="0">
                <a:solidFill>
                  <a:srgbClr val="FFFFFF"/>
                </a:solidFill>
                <a:effectLst>
                  <a:outerShdw blurRad="38100" dist="38100" dir="2700000" algn="tl">
                    <a:srgbClr val="000000"/>
                  </a:outerShdw>
                </a:effectLst>
                <a:latin typeface="Arial" panose="020B0604020202020204" pitchFamily="34" charset="0"/>
              </a:rPr>
              <a:t>）</a:t>
            </a:r>
            <a:endParaRPr lang="en-US" altLang="zh-CN" sz="2000" b="1" dirty="0">
              <a:solidFill>
                <a:srgbClr val="FFFFFF"/>
              </a:solidFill>
              <a:effectLst>
                <a:outerShdw blurRad="38100" dist="38100" dir="2700000" algn="tl">
                  <a:srgbClr val="000000"/>
                </a:outerShdw>
              </a:effectLst>
              <a:latin typeface="Arial" panose="020B0604020202020204" pitchFamily="34" charset="0"/>
            </a:endParaRPr>
          </a:p>
        </p:txBody>
      </p:sp>
      <p:sp>
        <p:nvSpPr>
          <p:cNvPr id="171037" name="Text Box 29"/>
          <p:cNvSpPr txBox="1">
            <a:spLocks noChangeArrowheads="1"/>
          </p:cNvSpPr>
          <p:nvPr/>
        </p:nvSpPr>
        <p:spPr bwMode="gray">
          <a:xfrm>
            <a:off x="4187027" y="2241838"/>
            <a:ext cx="843501" cy="400110"/>
          </a:xfrm>
          <a:prstGeom prst="rect">
            <a:avLst/>
          </a:prstGeom>
          <a:noFill/>
          <a:ln w="9525">
            <a:noFill/>
            <a:miter lim="800000"/>
          </a:ln>
          <a:effectLst/>
        </p:spPr>
        <p:txBody>
          <a:bodyPr wrap="none">
            <a:spAutoFit/>
          </a:bodyPr>
          <a:lstStyle/>
          <a:p>
            <a:pPr algn="ctr" eaLnBrk="0" hangingPunct="0">
              <a:defRPr/>
            </a:pPr>
            <a:r>
              <a:rPr lang="zh-CN" altLang="en-US" sz="2000" b="1" dirty="0">
                <a:solidFill>
                  <a:srgbClr val="FFFFFF"/>
                </a:solidFill>
                <a:effectLst>
                  <a:outerShdw blurRad="38100" dist="38100" dir="2700000" algn="tl">
                    <a:srgbClr val="000000"/>
                  </a:outerShdw>
                </a:effectLst>
              </a:rPr>
              <a:t>（</a:t>
            </a:r>
            <a:r>
              <a:rPr lang="en-US" altLang="zh-CN" sz="2000" b="1" dirty="0">
                <a:solidFill>
                  <a:srgbClr val="FF0000"/>
                </a:solidFill>
                <a:effectLst>
                  <a:outerShdw blurRad="38100" dist="38100" dir="2700000" algn="tl">
                    <a:srgbClr val="000000"/>
                  </a:outerShdw>
                </a:effectLst>
              </a:rPr>
              <a:t>2</a:t>
            </a:r>
            <a:r>
              <a:rPr lang="zh-CN" altLang="en-US" sz="2000" b="1" dirty="0">
                <a:solidFill>
                  <a:srgbClr val="FFFFFF"/>
                </a:solidFill>
                <a:effectLst>
                  <a:outerShdw blurRad="38100" dist="38100" dir="2700000" algn="tl">
                    <a:srgbClr val="000000"/>
                  </a:outerShdw>
                </a:effectLst>
              </a:rPr>
              <a:t>）</a:t>
            </a:r>
            <a:endParaRPr lang="en-US" altLang="zh-CN" sz="2000" b="1" dirty="0">
              <a:solidFill>
                <a:srgbClr val="FFFFFF"/>
              </a:solidFill>
              <a:effectLst>
                <a:outerShdw blurRad="38100" dist="38100" dir="2700000" algn="tl">
                  <a:srgbClr val="000000"/>
                </a:outerShdw>
              </a:effectLst>
              <a:latin typeface="Arial" panose="020B0604020202020204" pitchFamily="34" charset="0"/>
            </a:endParaRPr>
          </a:p>
        </p:txBody>
      </p:sp>
      <p:sp>
        <p:nvSpPr>
          <p:cNvPr id="171038" name="Text Box 30"/>
          <p:cNvSpPr txBox="1">
            <a:spLocks noChangeArrowheads="1"/>
          </p:cNvSpPr>
          <p:nvPr/>
        </p:nvSpPr>
        <p:spPr bwMode="gray">
          <a:xfrm>
            <a:off x="4556901" y="1348560"/>
            <a:ext cx="1017589" cy="400110"/>
          </a:xfrm>
          <a:prstGeom prst="rect">
            <a:avLst/>
          </a:prstGeom>
          <a:noFill/>
          <a:ln w="9525">
            <a:noFill/>
            <a:miter lim="800000"/>
          </a:ln>
          <a:effectLst/>
        </p:spPr>
        <p:txBody>
          <a:bodyPr wrap="square">
            <a:spAutoFit/>
          </a:bodyPr>
          <a:lstStyle/>
          <a:p>
            <a:pPr algn="ctr" eaLnBrk="0" hangingPunct="0">
              <a:defRPr/>
            </a:pPr>
            <a:r>
              <a:rPr lang="zh-CN" altLang="en-US" sz="2000" b="1" dirty="0">
                <a:solidFill>
                  <a:srgbClr val="FFFFFF"/>
                </a:solidFill>
                <a:effectLst>
                  <a:outerShdw blurRad="38100" dist="38100" dir="2700000" algn="tl">
                    <a:srgbClr val="000000"/>
                  </a:outerShdw>
                </a:effectLst>
              </a:rPr>
              <a:t>（</a:t>
            </a:r>
            <a:r>
              <a:rPr lang="en-US" altLang="zh-CN" sz="2000" b="1" dirty="0">
                <a:solidFill>
                  <a:srgbClr val="FF0000"/>
                </a:solidFill>
                <a:effectLst>
                  <a:outerShdw blurRad="38100" dist="38100" dir="2700000" algn="tl">
                    <a:srgbClr val="000000"/>
                  </a:outerShdw>
                </a:effectLst>
              </a:rPr>
              <a:t>3 </a:t>
            </a:r>
            <a:r>
              <a:rPr lang="zh-CN" altLang="en-US" sz="2000" b="1" dirty="0">
                <a:solidFill>
                  <a:srgbClr val="FFFFFF"/>
                </a:solidFill>
                <a:effectLst>
                  <a:outerShdw blurRad="38100" dist="38100" dir="2700000" algn="tl">
                    <a:srgbClr val="000000"/>
                  </a:outerShdw>
                </a:effectLst>
              </a:rPr>
              <a:t>）</a:t>
            </a:r>
            <a:endParaRPr lang="en-US" altLang="zh-CN" sz="2000" b="1" dirty="0">
              <a:solidFill>
                <a:srgbClr val="FFFFFF"/>
              </a:solidFill>
              <a:effectLst>
                <a:outerShdw blurRad="38100" dist="38100" dir="2700000" algn="tl">
                  <a:srgbClr val="000000"/>
                </a:outerShdw>
              </a:effectLst>
              <a:latin typeface="Arial" panose="020B0604020202020204" pitchFamily="34" charset="0"/>
            </a:endParaRPr>
          </a:p>
        </p:txBody>
      </p:sp>
      <p:sp>
        <p:nvSpPr>
          <p:cNvPr id="22549" name="Rectangle 31"/>
          <p:cNvSpPr>
            <a:spLocks noGrp="1" noChangeArrowheads="1"/>
          </p:cNvSpPr>
          <p:nvPr>
            <p:ph type="title"/>
          </p:nvPr>
        </p:nvSpPr>
        <p:spPr>
          <a:xfrm>
            <a:off x="3008337" y="165862"/>
            <a:ext cx="3422120" cy="597694"/>
          </a:xfrm>
        </p:spPr>
        <p:txBody>
          <a:bodyPr/>
          <a:lstStyle/>
          <a:p>
            <a:r>
              <a:rPr lang="en-US" altLang="zh-CN" sz="3200" dirty="0">
                <a:latin typeface="黑体" panose="02010609060101010101" pitchFamily="2" charset="-122"/>
                <a:ea typeface="黑体" panose="02010609060101010101" pitchFamily="2" charset="-122"/>
              </a:rPr>
              <a:t>2.</a:t>
            </a:r>
            <a:r>
              <a:rPr lang="zh-CN" altLang="en-US" sz="3200" dirty="0">
                <a:latin typeface="黑体" panose="02010609060101010101" pitchFamily="2" charset="-122"/>
                <a:ea typeface="黑体" panose="02010609060101010101" pitchFamily="2" charset="-122"/>
              </a:rPr>
              <a:t>论文</a:t>
            </a:r>
            <a:r>
              <a:rPr lang="zh-CN" altLang="en-US" sz="3200" dirty="0"/>
              <a:t>结构</a:t>
            </a:r>
            <a:endParaRPr lang="zh-CN" altLang="zh-CN" sz="3200" dirty="0">
              <a:latin typeface="黑体" panose="02010609060101010101" pitchFamily="2" charset="-122"/>
              <a:ea typeface="黑体" panose="02010609060101010101" pitchFamily="2" charset="-122"/>
            </a:endParaRPr>
          </a:p>
        </p:txBody>
      </p:sp>
      <p:grpSp>
        <p:nvGrpSpPr>
          <p:cNvPr id="41" name="Group 20"/>
          <p:cNvGrpSpPr/>
          <p:nvPr/>
        </p:nvGrpSpPr>
        <p:grpSpPr bwMode="auto">
          <a:xfrm>
            <a:off x="1966275" y="4278951"/>
            <a:ext cx="6207337" cy="421086"/>
            <a:chOff x="3360" y="668"/>
            <a:chExt cx="2589" cy="306"/>
          </a:xfrm>
        </p:grpSpPr>
        <p:sp>
          <p:nvSpPr>
            <p:cNvPr id="42" name="AutoShape 21"/>
            <p:cNvSpPr>
              <a:spLocks noChangeArrowheads="1"/>
            </p:cNvSpPr>
            <p:nvPr/>
          </p:nvSpPr>
          <p:spPr bwMode="auto">
            <a:xfrm>
              <a:off x="3360" y="720"/>
              <a:ext cx="2252" cy="254"/>
            </a:xfrm>
            <a:prstGeom prst="roundRect">
              <a:avLst>
                <a:gd name="adj" fmla="val 11144"/>
              </a:avLst>
            </a:prstGeom>
            <a:solidFill>
              <a:srgbClr val="00FFFF">
                <a:alpha val="20000"/>
              </a:srgbClr>
            </a:solidFill>
            <a:ln w="9525" algn="ctr">
              <a:solidFill>
                <a:srgbClr val="008080"/>
              </a:solidFill>
              <a:round/>
            </a:ln>
          </p:spPr>
          <p:txBody>
            <a:bodyPr wrap="none" anchor="ctr"/>
            <a:lstStyle/>
            <a:p>
              <a:pPr algn="ctr" latinLnBrk="1">
                <a:spcBef>
                  <a:spcPct val="50000"/>
                </a:spcBef>
              </a:pPr>
              <a:endParaRPr kumimoji="1" lang="zh-CN" altLang="zh-CN" sz="1500" b="1">
                <a:ea typeface="黑体" panose="02010609060101010101" pitchFamily="2" charset="-122"/>
                <a:cs typeface="Arial" panose="020B0604020202020204" pitchFamily="34" charset="0"/>
              </a:endParaRPr>
            </a:p>
          </p:txBody>
        </p:sp>
        <p:sp>
          <p:nvSpPr>
            <p:cNvPr id="43" name="Text Box 22"/>
            <p:cNvSpPr txBox="1">
              <a:spLocks noChangeArrowheads="1"/>
            </p:cNvSpPr>
            <p:nvPr/>
          </p:nvSpPr>
          <p:spPr bwMode="auto">
            <a:xfrm>
              <a:off x="3408" y="668"/>
              <a:ext cx="2541" cy="246"/>
            </a:xfrm>
            <a:prstGeom prst="rect">
              <a:avLst/>
            </a:prstGeom>
            <a:noFill/>
            <a:ln w="9525">
              <a:noFill/>
              <a:miter lim="800000"/>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ea typeface="黑体" panose="02010609060101010101" pitchFamily="2" charset="-122"/>
                </a:rPr>
                <a:t>一、</a:t>
              </a:r>
              <a:r>
                <a:rPr lang="zh-CN" altLang="en-US" sz="1600" b="1" dirty="0">
                  <a:solidFill>
                    <a:srgbClr val="FF0000"/>
                  </a:solidFill>
                  <a:latin typeface="Times New Roman" panose="02020603050405020304" pitchFamily="18" charset="0"/>
                  <a:ea typeface="黑体" panose="02010609060101010101" pitchFamily="2" charset="-122"/>
                </a:rPr>
                <a:t>绪论：教育本质、职普分流、新时代职教体系构建</a:t>
              </a:r>
              <a:endParaRPr lang="zh-CN" altLang="en-US" sz="1600" b="1" dirty="0">
                <a:solidFill>
                  <a:srgbClr val="FF0000"/>
                </a:solidFill>
                <a:latin typeface="Times New Roman" panose="02020603050405020304" pitchFamily="18" charset="0"/>
                <a:ea typeface="黑体" panose="02010609060101010101" pitchFamily="2" charset="-122"/>
              </a:endParaRP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2000"/>
                                        <p:tgtEl>
                                          <p:spTgt spid="36"/>
                                        </p:tgtEl>
                                      </p:cBhvr>
                                    </p:animEffect>
                                    <p:anim calcmode="lin" valueType="num">
                                      <p:cBhvr>
                                        <p:cTn id="12" dur="2000" fill="hold"/>
                                        <p:tgtEl>
                                          <p:spTgt spid="36"/>
                                        </p:tgtEl>
                                        <p:attrNameLst>
                                          <p:attrName>ppt_w</p:attrName>
                                        </p:attrNameLst>
                                      </p:cBhvr>
                                      <p:tavLst>
                                        <p:tav tm="0" fmla="#ppt_w*sin(2.5*pi*$)">
                                          <p:val>
                                            <p:fltVal val="0"/>
                                          </p:val>
                                        </p:tav>
                                        <p:tav tm="100000">
                                          <p:val>
                                            <p:fltVal val="1"/>
                                          </p:val>
                                        </p:tav>
                                      </p:tavLst>
                                    </p:anim>
                                    <p:anim calcmode="lin" valueType="num">
                                      <p:cBhvr>
                                        <p:cTn id="13" dur="2000" fill="hold"/>
                                        <p:tgtEl>
                                          <p:spTgt spid="36"/>
                                        </p:tgtEl>
                                        <p:attrNameLst>
                                          <p:attrName>ppt_h</p:attrName>
                                        </p:attrNameLst>
                                      </p:cBhvr>
                                      <p:tavLst>
                                        <p:tav tm="0">
                                          <p:val>
                                            <p:strVal val="#ppt_h"/>
                                          </p:val>
                                        </p:tav>
                                        <p:tav tm="100000">
                                          <p:val>
                                            <p:strVal val="#ppt_h"/>
                                          </p:val>
                                        </p:tav>
                                      </p:tavLst>
                                    </p:anim>
                                  </p:childTnLst>
                                </p:cTn>
                              </p:par>
                            </p:childTnLst>
                          </p:cTn>
                        </p:par>
                        <p:par>
                          <p:cTn id="14" fill="hold">
                            <p:stCondLst>
                              <p:cond delay="4000"/>
                            </p:stCondLst>
                            <p:childTnLst>
                              <p:par>
                                <p:cTn id="15" presetID="26" presetClass="entr" presetSubtype="0" fill="hold" grpId="0" nodeType="afterEffect">
                                  <p:stCondLst>
                                    <p:cond delay="0"/>
                                  </p:stCondLst>
                                  <p:childTnLst>
                                    <p:set>
                                      <p:cBhvr>
                                        <p:cTn id="16" dur="1" fill="hold">
                                          <p:stCondLst>
                                            <p:cond delay="0"/>
                                          </p:stCondLst>
                                        </p:cTn>
                                        <p:tgtEl>
                                          <p:spTgt spid="171034"/>
                                        </p:tgtEl>
                                        <p:attrNameLst>
                                          <p:attrName>style.visibility</p:attrName>
                                        </p:attrNameLst>
                                      </p:cBhvr>
                                      <p:to>
                                        <p:strVal val="visible"/>
                                      </p:to>
                                    </p:set>
                                    <p:animEffect transition="in" filter="wipe(down)">
                                      <p:cBhvr>
                                        <p:cTn id="17" dur="580">
                                          <p:stCondLst>
                                            <p:cond delay="0"/>
                                          </p:stCondLst>
                                        </p:cTn>
                                        <p:tgtEl>
                                          <p:spTgt spid="171034"/>
                                        </p:tgtEl>
                                      </p:cBhvr>
                                    </p:animEffect>
                                    <p:anim calcmode="lin" valueType="num">
                                      <p:cBhvr>
                                        <p:cTn id="18" dur="1822" tmFilter="0,0; 0.14,0.36; 0.43,0.73; 0.71,0.91; 1.0,1.0">
                                          <p:stCondLst>
                                            <p:cond delay="0"/>
                                          </p:stCondLst>
                                        </p:cTn>
                                        <p:tgtEl>
                                          <p:spTgt spid="17103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7103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7103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7103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71034"/>
                                        </p:tgtEl>
                                        <p:attrNameLst>
                                          <p:attrName>ppt_y</p:attrName>
                                        </p:attrNameLst>
                                      </p:cBhvr>
                                      <p:tavLst>
                                        <p:tav tm="0" fmla="#ppt_y-sin(pi*$)/81">
                                          <p:val>
                                            <p:fltVal val="0"/>
                                          </p:val>
                                        </p:tav>
                                        <p:tav tm="100000">
                                          <p:val>
                                            <p:fltVal val="1"/>
                                          </p:val>
                                        </p:tav>
                                      </p:tavLst>
                                    </p:anim>
                                    <p:animScale>
                                      <p:cBhvr>
                                        <p:cTn id="23" dur="26">
                                          <p:stCondLst>
                                            <p:cond delay="650"/>
                                          </p:stCondLst>
                                        </p:cTn>
                                        <p:tgtEl>
                                          <p:spTgt spid="171034"/>
                                        </p:tgtEl>
                                      </p:cBhvr>
                                      <p:to x="100000" y="60000"/>
                                    </p:animScale>
                                    <p:animScale>
                                      <p:cBhvr>
                                        <p:cTn id="24" dur="166" decel="50000">
                                          <p:stCondLst>
                                            <p:cond delay="676"/>
                                          </p:stCondLst>
                                        </p:cTn>
                                        <p:tgtEl>
                                          <p:spTgt spid="171034"/>
                                        </p:tgtEl>
                                      </p:cBhvr>
                                      <p:to x="100000" y="100000"/>
                                    </p:animScale>
                                    <p:animScale>
                                      <p:cBhvr>
                                        <p:cTn id="25" dur="26">
                                          <p:stCondLst>
                                            <p:cond delay="1312"/>
                                          </p:stCondLst>
                                        </p:cTn>
                                        <p:tgtEl>
                                          <p:spTgt spid="171034"/>
                                        </p:tgtEl>
                                      </p:cBhvr>
                                      <p:to x="100000" y="80000"/>
                                    </p:animScale>
                                    <p:animScale>
                                      <p:cBhvr>
                                        <p:cTn id="26" dur="166" decel="50000">
                                          <p:stCondLst>
                                            <p:cond delay="1338"/>
                                          </p:stCondLst>
                                        </p:cTn>
                                        <p:tgtEl>
                                          <p:spTgt spid="171034"/>
                                        </p:tgtEl>
                                      </p:cBhvr>
                                      <p:to x="100000" y="100000"/>
                                    </p:animScale>
                                    <p:animScale>
                                      <p:cBhvr>
                                        <p:cTn id="27" dur="26">
                                          <p:stCondLst>
                                            <p:cond delay="1642"/>
                                          </p:stCondLst>
                                        </p:cTn>
                                        <p:tgtEl>
                                          <p:spTgt spid="171034"/>
                                        </p:tgtEl>
                                      </p:cBhvr>
                                      <p:to x="100000" y="90000"/>
                                    </p:animScale>
                                    <p:animScale>
                                      <p:cBhvr>
                                        <p:cTn id="28" dur="166" decel="50000">
                                          <p:stCondLst>
                                            <p:cond delay="1668"/>
                                          </p:stCondLst>
                                        </p:cTn>
                                        <p:tgtEl>
                                          <p:spTgt spid="171034"/>
                                        </p:tgtEl>
                                      </p:cBhvr>
                                      <p:to x="100000" y="100000"/>
                                    </p:animScale>
                                    <p:animScale>
                                      <p:cBhvr>
                                        <p:cTn id="29" dur="26">
                                          <p:stCondLst>
                                            <p:cond delay="1808"/>
                                          </p:stCondLst>
                                        </p:cTn>
                                        <p:tgtEl>
                                          <p:spTgt spid="171034"/>
                                        </p:tgtEl>
                                      </p:cBhvr>
                                      <p:to x="100000" y="95000"/>
                                    </p:animScale>
                                    <p:animScale>
                                      <p:cBhvr>
                                        <p:cTn id="30" dur="166" decel="50000">
                                          <p:stCondLst>
                                            <p:cond delay="1834"/>
                                          </p:stCondLst>
                                        </p:cTn>
                                        <p:tgtEl>
                                          <p:spTgt spid="171034"/>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71035"/>
                                        </p:tgtEl>
                                        <p:attrNameLst>
                                          <p:attrName>style.visibility</p:attrName>
                                        </p:attrNameLst>
                                      </p:cBhvr>
                                      <p:to>
                                        <p:strVal val="visible"/>
                                      </p:to>
                                    </p:set>
                                    <p:animEffect transition="in" filter="wipe(down)">
                                      <p:cBhvr>
                                        <p:cTn id="39" dur="580">
                                          <p:stCondLst>
                                            <p:cond delay="0"/>
                                          </p:stCondLst>
                                        </p:cTn>
                                        <p:tgtEl>
                                          <p:spTgt spid="171035"/>
                                        </p:tgtEl>
                                      </p:cBhvr>
                                    </p:animEffect>
                                    <p:anim calcmode="lin" valueType="num">
                                      <p:cBhvr>
                                        <p:cTn id="40" dur="1822" tmFilter="0,0; 0.14,0.36; 0.43,0.73; 0.71,0.91; 1.0,1.0">
                                          <p:stCondLst>
                                            <p:cond delay="0"/>
                                          </p:stCondLst>
                                        </p:cTn>
                                        <p:tgtEl>
                                          <p:spTgt spid="17103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7103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7103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7103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71035"/>
                                        </p:tgtEl>
                                        <p:attrNameLst>
                                          <p:attrName>ppt_y</p:attrName>
                                        </p:attrNameLst>
                                      </p:cBhvr>
                                      <p:tavLst>
                                        <p:tav tm="0" fmla="#ppt_y-sin(pi*$)/81">
                                          <p:val>
                                            <p:fltVal val="0"/>
                                          </p:val>
                                        </p:tav>
                                        <p:tav tm="100000">
                                          <p:val>
                                            <p:fltVal val="1"/>
                                          </p:val>
                                        </p:tav>
                                      </p:tavLst>
                                    </p:anim>
                                    <p:animScale>
                                      <p:cBhvr>
                                        <p:cTn id="45" dur="26">
                                          <p:stCondLst>
                                            <p:cond delay="650"/>
                                          </p:stCondLst>
                                        </p:cTn>
                                        <p:tgtEl>
                                          <p:spTgt spid="171035"/>
                                        </p:tgtEl>
                                      </p:cBhvr>
                                      <p:to x="100000" y="60000"/>
                                    </p:animScale>
                                    <p:animScale>
                                      <p:cBhvr>
                                        <p:cTn id="46" dur="166" decel="50000">
                                          <p:stCondLst>
                                            <p:cond delay="676"/>
                                          </p:stCondLst>
                                        </p:cTn>
                                        <p:tgtEl>
                                          <p:spTgt spid="171035"/>
                                        </p:tgtEl>
                                      </p:cBhvr>
                                      <p:to x="100000" y="100000"/>
                                    </p:animScale>
                                    <p:animScale>
                                      <p:cBhvr>
                                        <p:cTn id="47" dur="26">
                                          <p:stCondLst>
                                            <p:cond delay="1312"/>
                                          </p:stCondLst>
                                        </p:cTn>
                                        <p:tgtEl>
                                          <p:spTgt spid="171035"/>
                                        </p:tgtEl>
                                      </p:cBhvr>
                                      <p:to x="100000" y="80000"/>
                                    </p:animScale>
                                    <p:animScale>
                                      <p:cBhvr>
                                        <p:cTn id="48" dur="166" decel="50000">
                                          <p:stCondLst>
                                            <p:cond delay="1338"/>
                                          </p:stCondLst>
                                        </p:cTn>
                                        <p:tgtEl>
                                          <p:spTgt spid="171035"/>
                                        </p:tgtEl>
                                      </p:cBhvr>
                                      <p:to x="100000" y="100000"/>
                                    </p:animScale>
                                    <p:animScale>
                                      <p:cBhvr>
                                        <p:cTn id="49" dur="26">
                                          <p:stCondLst>
                                            <p:cond delay="1642"/>
                                          </p:stCondLst>
                                        </p:cTn>
                                        <p:tgtEl>
                                          <p:spTgt spid="171035"/>
                                        </p:tgtEl>
                                      </p:cBhvr>
                                      <p:to x="100000" y="90000"/>
                                    </p:animScale>
                                    <p:animScale>
                                      <p:cBhvr>
                                        <p:cTn id="50" dur="166" decel="50000">
                                          <p:stCondLst>
                                            <p:cond delay="1668"/>
                                          </p:stCondLst>
                                        </p:cTn>
                                        <p:tgtEl>
                                          <p:spTgt spid="171035"/>
                                        </p:tgtEl>
                                      </p:cBhvr>
                                      <p:to x="100000" y="100000"/>
                                    </p:animScale>
                                    <p:animScale>
                                      <p:cBhvr>
                                        <p:cTn id="51" dur="26">
                                          <p:stCondLst>
                                            <p:cond delay="1808"/>
                                          </p:stCondLst>
                                        </p:cTn>
                                        <p:tgtEl>
                                          <p:spTgt spid="171035"/>
                                        </p:tgtEl>
                                      </p:cBhvr>
                                      <p:to x="100000" y="95000"/>
                                    </p:animScale>
                                    <p:animScale>
                                      <p:cBhvr>
                                        <p:cTn id="52" dur="166" decel="50000">
                                          <p:stCondLst>
                                            <p:cond delay="1834"/>
                                          </p:stCondLst>
                                        </p:cTn>
                                        <p:tgtEl>
                                          <p:spTgt spid="171035"/>
                                        </p:tgtEl>
                                      </p:cBhvr>
                                      <p:to x="100000" y="100000"/>
                                    </p:animScale>
                                  </p:childTnLst>
                                </p:cTn>
                              </p:par>
                            </p:childTnLst>
                          </p:cTn>
                        </p:par>
                        <p:par>
                          <p:cTn id="53" fill="hold">
                            <p:stCondLst>
                              <p:cond delay="2000"/>
                            </p:stCondLst>
                            <p:childTnLst>
                              <p:par>
                                <p:cTn id="54" presetID="1" presetClass="entr" presetSubtype="0" fill="hold" nodeType="afterEffect">
                                  <p:stCondLst>
                                    <p:cond delay="0"/>
                                  </p:stCondLst>
                                  <p:childTnLst>
                                    <p:set>
                                      <p:cBhvr>
                                        <p:cTn id="55" dur="1" fill="hold">
                                          <p:stCondLst>
                                            <p:cond delay="0"/>
                                          </p:stCondLst>
                                        </p:cTn>
                                        <p:tgtEl>
                                          <p:spTgt spid="22542"/>
                                        </p:tgtEl>
                                        <p:attrNameLst>
                                          <p:attrName>style.visibility</p:attrName>
                                        </p:attrNameLst>
                                      </p:cBhvr>
                                      <p:to>
                                        <p:strVal val="visible"/>
                                      </p:to>
                                    </p:set>
                                  </p:childTnLst>
                                </p:cTn>
                              </p:par>
                            </p:childTnLst>
                          </p:cTn>
                        </p:par>
                        <p:par>
                          <p:cTn id="56" fill="hold">
                            <p:stCondLst>
                              <p:cond delay="2000"/>
                            </p:stCondLst>
                            <p:childTnLst>
                              <p:par>
                                <p:cTn id="57" presetID="26" presetClass="entr" presetSubtype="0" fill="hold" grpId="0" nodeType="afterEffect">
                                  <p:stCondLst>
                                    <p:cond delay="0"/>
                                  </p:stCondLst>
                                  <p:childTnLst>
                                    <p:set>
                                      <p:cBhvr>
                                        <p:cTn id="58" dur="1" fill="hold">
                                          <p:stCondLst>
                                            <p:cond delay="0"/>
                                          </p:stCondLst>
                                        </p:cTn>
                                        <p:tgtEl>
                                          <p:spTgt spid="171036"/>
                                        </p:tgtEl>
                                        <p:attrNameLst>
                                          <p:attrName>style.visibility</p:attrName>
                                        </p:attrNameLst>
                                      </p:cBhvr>
                                      <p:to>
                                        <p:strVal val="visible"/>
                                      </p:to>
                                    </p:set>
                                    <p:animEffect transition="in" filter="wipe(down)">
                                      <p:cBhvr>
                                        <p:cTn id="59" dur="580">
                                          <p:stCondLst>
                                            <p:cond delay="0"/>
                                          </p:stCondLst>
                                        </p:cTn>
                                        <p:tgtEl>
                                          <p:spTgt spid="171036"/>
                                        </p:tgtEl>
                                      </p:cBhvr>
                                    </p:animEffect>
                                    <p:anim calcmode="lin" valueType="num">
                                      <p:cBhvr>
                                        <p:cTn id="60" dur="1822" tmFilter="0,0; 0.14,0.36; 0.43,0.73; 0.71,0.91; 1.0,1.0">
                                          <p:stCondLst>
                                            <p:cond delay="0"/>
                                          </p:stCondLst>
                                        </p:cTn>
                                        <p:tgtEl>
                                          <p:spTgt spid="17103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7103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7103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7103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71036"/>
                                        </p:tgtEl>
                                        <p:attrNameLst>
                                          <p:attrName>ppt_y</p:attrName>
                                        </p:attrNameLst>
                                      </p:cBhvr>
                                      <p:tavLst>
                                        <p:tav tm="0" fmla="#ppt_y-sin(pi*$)/81">
                                          <p:val>
                                            <p:fltVal val="0"/>
                                          </p:val>
                                        </p:tav>
                                        <p:tav tm="100000">
                                          <p:val>
                                            <p:fltVal val="1"/>
                                          </p:val>
                                        </p:tav>
                                      </p:tavLst>
                                    </p:anim>
                                    <p:animScale>
                                      <p:cBhvr>
                                        <p:cTn id="65" dur="26">
                                          <p:stCondLst>
                                            <p:cond delay="650"/>
                                          </p:stCondLst>
                                        </p:cTn>
                                        <p:tgtEl>
                                          <p:spTgt spid="171036"/>
                                        </p:tgtEl>
                                      </p:cBhvr>
                                      <p:to x="100000" y="60000"/>
                                    </p:animScale>
                                    <p:animScale>
                                      <p:cBhvr>
                                        <p:cTn id="66" dur="166" decel="50000">
                                          <p:stCondLst>
                                            <p:cond delay="676"/>
                                          </p:stCondLst>
                                        </p:cTn>
                                        <p:tgtEl>
                                          <p:spTgt spid="171036"/>
                                        </p:tgtEl>
                                      </p:cBhvr>
                                      <p:to x="100000" y="100000"/>
                                    </p:animScale>
                                    <p:animScale>
                                      <p:cBhvr>
                                        <p:cTn id="67" dur="26">
                                          <p:stCondLst>
                                            <p:cond delay="1312"/>
                                          </p:stCondLst>
                                        </p:cTn>
                                        <p:tgtEl>
                                          <p:spTgt spid="171036"/>
                                        </p:tgtEl>
                                      </p:cBhvr>
                                      <p:to x="100000" y="80000"/>
                                    </p:animScale>
                                    <p:animScale>
                                      <p:cBhvr>
                                        <p:cTn id="68" dur="166" decel="50000">
                                          <p:stCondLst>
                                            <p:cond delay="1338"/>
                                          </p:stCondLst>
                                        </p:cTn>
                                        <p:tgtEl>
                                          <p:spTgt spid="171036"/>
                                        </p:tgtEl>
                                      </p:cBhvr>
                                      <p:to x="100000" y="100000"/>
                                    </p:animScale>
                                    <p:animScale>
                                      <p:cBhvr>
                                        <p:cTn id="69" dur="26">
                                          <p:stCondLst>
                                            <p:cond delay="1642"/>
                                          </p:stCondLst>
                                        </p:cTn>
                                        <p:tgtEl>
                                          <p:spTgt spid="171036"/>
                                        </p:tgtEl>
                                      </p:cBhvr>
                                      <p:to x="100000" y="90000"/>
                                    </p:animScale>
                                    <p:animScale>
                                      <p:cBhvr>
                                        <p:cTn id="70" dur="166" decel="50000">
                                          <p:stCondLst>
                                            <p:cond delay="1668"/>
                                          </p:stCondLst>
                                        </p:cTn>
                                        <p:tgtEl>
                                          <p:spTgt spid="171036"/>
                                        </p:tgtEl>
                                      </p:cBhvr>
                                      <p:to x="100000" y="100000"/>
                                    </p:animScale>
                                    <p:animScale>
                                      <p:cBhvr>
                                        <p:cTn id="71" dur="26">
                                          <p:stCondLst>
                                            <p:cond delay="1808"/>
                                          </p:stCondLst>
                                        </p:cTn>
                                        <p:tgtEl>
                                          <p:spTgt spid="171036"/>
                                        </p:tgtEl>
                                      </p:cBhvr>
                                      <p:to x="100000" y="95000"/>
                                    </p:animScale>
                                    <p:animScale>
                                      <p:cBhvr>
                                        <p:cTn id="72" dur="166" decel="50000">
                                          <p:stCondLst>
                                            <p:cond delay="1834"/>
                                          </p:stCondLst>
                                        </p:cTn>
                                        <p:tgtEl>
                                          <p:spTgt spid="171036"/>
                                        </p:tgtEl>
                                      </p:cBhvr>
                                      <p:to x="100000" y="100000"/>
                                    </p:animScale>
                                  </p:childTnLst>
                                </p:cTn>
                              </p:par>
                            </p:childTnLst>
                          </p:cTn>
                        </p:par>
                        <p:par>
                          <p:cTn id="73" fill="hold">
                            <p:stCondLst>
                              <p:cond delay="4000"/>
                            </p:stCondLst>
                            <p:childTnLst>
                              <p:par>
                                <p:cTn id="74" presetID="1" presetClass="entr" presetSubtype="0" fill="hold" nodeType="afterEffect">
                                  <p:stCondLst>
                                    <p:cond delay="0"/>
                                  </p:stCondLst>
                                  <p:childTnLst>
                                    <p:set>
                                      <p:cBhvr>
                                        <p:cTn id="75" dur="1" fill="hold">
                                          <p:stCondLst>
                                            <p:cond delay="0"/>
                                          </p:stCondLst>
                                        </p:cTn>
                                        <p:tgtEl>
                                          <p:spTgt spid="22541"/>
                                        </p:tgtEl>
                                        <p:attrNameLst>
                                          <p:attrName>style.visibility</p:attrName>
                                        </p:attrNameLst>
                                      </p:cBhvr>
                                      <p:to>
                                        <p:strVal val="visible"/>
                                      </p:to>
                                    </p:set>
                                  </p:childTnLst>
                                </p:cTn>
                              </p:par>
                            </p:childTnLst>
                          </p:cTn>
                        </p:par>
                        <p:par>
                          <p:cTn id="76" fill="hold">
                            <p:stCondLst>
                              <p:cond delay="4000"/>
                            </p:stCondLst>
                            <p:childTnLst>
                              <p:par>
                                <p:cTn id="77" presetID="26" presetClass="entr" presetSubtype="0" fill="hold" grpId="0" nodeType="afterEffect">
                                  <p:stCondLst>
                                    <p:cond delay="0"/>
                                  </p:stCondLst>
                                  <p:childTnLst>
                                    <p:set>
                                      <p:cBhvr>
                                        <p:cTn id="78" dur="1" fill="hold">
                                          <p:stCondLst>
                                            <p:cond delay="0"/>
                                          </p:stCondLst>
                                        </p:cTn>
                                        <p:tgtEl>
                                          <p:spTgt spid="171037"/>
                                        </p:tgtEl>
                                        <p:attrNameLst>
                                          <p:attrName>style.visibility</p:attrName>
                                        </p:attrNameLst>
                                      </p:cBhvr>
                                      <p:to>
                                        <p:strVal val="visible"/>
                                      </p:to>
                                    </p:set>
                                    <p:animEffect transition="in" filter="wipe(down)">
                                      <p:cBhvr>
                                        <p:cTn id="79" dur="580">
                                          <p:stCondLst>
                                            <p:cond delay="0"/>
                                          </p:stCondLst>
                                        </p:cTn>
                                        <p:tgtEl>
                                          <p:spTgt spid="171037"/>
                                        </p:tgtEl>
                                      </p:cBhvr>
                                    </p:animEffect>
                                    <p:anim calcmode="lin" valueType="num">
                                      <p:cBhvr>
                                        <p:cTn id="80" dur="1822" tmFilter="0,0; 0.14,0.36; 0.43,0.73; 0.71,0.91; 1.0,1.0">
                                          <p:stCondLst>
                                            <p:cond delay="0"/>
                                          </p:stCondLst>
                                        </p:cTn>
                                        <p:tgtEl>
                                          <p:spTgt spid="171037"/>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71037"/>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71037"/>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71037"/>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71037"/>
                                        </p:tgtEl>
                                        <p:attrNameLst>
                                          <p:attrName>ppt_y</p:attrName>
                                        </p:attrNameLst>
                                      </p:cBhvr>
                                      <p:tavLst>
                                        <p:tav tm="0" fmla="#ppt_y-sin(pi*$)/81">
                                          <p:val>
                                            <p:fltVal val="0"/>
                                          </p:val>
                                        </p:tav>
                                        <p:tav tm="100000">
                                          <p:val>
                                            <p:fltVal val="1"/>
                                          </p:val>
                                        </p:tav>
                                      </p:tavLst>
                                    </p:anim>
                                    <p:animScale>
                                      <p:cBhvr>
                                        <p:cTn id="85" dur="26">
                                          <p:stCondLst>
                                            <p:cond delay="650"/>
                                          </p:stCondLst>
                                        </p:cTn>
                                        <p:tgtEl>
                                          <p:spTgt spid="171037"/>
                                        </p:tgtEl>
                                      </p:cBhvr>
                                      <p:to x="100000" y="60000"/>
                                    </p:animScale>
                                    <p:animScale>
                                      <p:cBhvr>
                                        <p:cTn id="86" dur="166" decel="50000">
                                          <p:stCondLst>
                                            <p:cond delay="676"/>
                                          </p:stCondLst>
                                        </p:cTn>
                                        <p:tgtEl>
                                          <p:spTgt spid="171037"/>
                                        </p:tgtEl>
                                      </p:cBhvr>
                                      <p:to x="100000" y="100000"/>
                                    </p:animScale>
                                    <p:animScale>
                                      <p:cBhvr>
                                        <p:cTn id="87" dur="26">
                                          <p:stCondLst>
                                            <p:cond delay="1312"/>
                                          </p:stCondLst>
                                        </p:cTn>
                                        <p:tgtEl>
                                          <p:spTgt spid="171037"/>
                                        </p:tgtEl>
                                      </p:cBhvr>
                                      <p:to x="100000" y="80000"/>
                                    </p:animScale>
                                    <p:animScale>
                                      <p:cBhvr>
                                        <p:cTn id="88" dur="166" decel="50000">
                                          <p:stCondLst>
                                            <p:cond delay="1338"/>
                                          </p:stCondLst>
                                        </p:cTn>
                                        <p:tgtEl>
                                          <p:spTgt spid="171037"/>
                                        </p:tgtEl>
                                      </p:cBhvr>
                                      <p:to x="100000" y="100000"/>
                                    </p:animScale>
                                    <p:animScale>
                                      <p:cBhvr>
                                        <p:cTn id="89" dur="26">
                                          <p:stCondLst>
                                            <p:cond delay="1642"/>
                                          </p:stCondLst>
                                        </p:cTn>
                                        <p:tgtEl>
                                          <p:spTgt spid="171037"/>
                                        </p:tgtEl>
                                      </p:cBhvr>
                                      <p:to x="100000" y="90000"/>
                                    </p:animScale>
                                    <p:animScale>
                                      <p:cBhvr>
                                        <p:cTn id="90" dur="166" decel="50000">
                                          <p:stCondLst>
                                            <p:cond delay="1668"/>
                                          </p:stCondLst>
                                        </p:cTn>
                                        <p:tgtEl>
                                          <p:spTgt spid="171037"/>
                                        </p:tgtEl>
                                      </p:cBhvr>
                                      <p:to x="100000" y="100000"/>
                                    </p:animScale>
                                    <p:animScale>
                                      <p:cBhvr>
                                        <p:cTn id="91" dur="26">
                                          <p:stCondLst>
                                            <p:cond delay="1808"/>
                                          </p:stCondLst>
                                        </p:cTn>
                                        <p:tgtEl>
                                          <p:spTgt spid="171037"/>
                                        </p:tgtEl>
                                      </p:cBhvr>
                                      <p:to x="100000" y="95000"/>
                                    </p:animScale>
                                    <p:animScale>
                                      <p:cBhvr>
                                        <p:cTn id="92" dur="166" decel="50000">
                                          <p:stCondLst>
                                            <p:cond delay="1834"/>
                                          </p:stCondLst>
                                        </p:cTn>
                                        <p:tgtEl>
                                          <p:spTgt spid="171037"/>
                                        </p:tgtEl>
                                      </p:cBhvr>
                                      <p:to x="100000" y="100000"/>
                                    </p:animScale>
                                  </p:childTnLst>
                                </p:cTn>
                              </p:par>
                            </p:childTnLst>
                          </p:cTn>
                        </p:par>
                        <p:par>
                          <p:cTn id="93" fill="hold">
                            <p:stCondLst>
                              <p:cond delay="6000"/>
                            </p:stCondLst>
                            <p:childTnLst>
                              <p:par>
                                <p:cTn id="94" presetID="1" presetClass="entr" presetSubtype="0" fill="hold" nodeType="afterEffect">
                                  <p:stCondLst>
                                    <p:cond delay="0"/>
                                  </p:stCondLst>
                                  <p:childTnLst>
                                    <p:set>
                                      <p:cBhvr>
                                        <p:cTn id="95" dur="1" fill="hold">
                                          <p:stCondLst>
                                            <p:cond delay="0"/>
                                          </p:stCondLst>
                                        </p:cTn>
                                        <p:tgtEl>
                                          <p:spTgt spid="22540"/>
                                        </p:tgtEl>
                                        <p:attrNameLst>
                                          <p:attrName>style.visibility</p:attrName>
                                        </p:attrNameLst>
                                      </p:cBhvr>
                                      <p:to>
                                        <p:strVal val="visible"/>
                                      </p:to>
                                    </p:set>
                                  </p:childTnLst>
                                </p:cTn>
                              </p:par>
                            </p:childTnLst>
                          </p:cTn>
                        </p:par>
                        <p:par>
                          <p:cTn id="96" fill="hold">
                            <p:stCondLst>
                              <p:cond delay="6000"/>
                            </p:stCondLst>
                            <p:childTnLst>
                              <p:par>
                                <p:cTn id="97" presetID="26" presetClass="entr" presetSubtype="0" fill="hold" grpId="0" nodeType="afterEffect">
                                  <p:stCondLst>
                                    <p:cond delay="0"/>
                                  </p:stCondLst>
                                  <p:childTnLst>
                                    <p:set>
                                      <p:cBhvr>
                                        <p:cTn id="98" dur="1" fill="hold">
                                          <p:stCondLst>
                                            <p:cond delay="0"/>
                                          </p:stCondLst>
                                        </p:cTn>
                                        <p:tgtEl>
                                          <p:spTgt spid="171038"/>
                                        </p:tgtEl>
                                        <p:attrNameLst>
                                          <p:attrName>style.visibility</p:attrName>
                                        </p:attrNameLst>
                                      </p:cBhvr>
                                      <p:to>
                                        <p:strVal val="visible"/>
                                      </p:to>
                                    </p:set>
                                    <p:animEffect transition="in" filter="wipe(down)">
                                      <p:cBhvr>
                                        <p:cTn id="99" dur="580">
                                          <p:stCondLst>
                                            <p:cond delay="0"/>
                                          </p:stCondLst>
                                        </p:cTn>
                                        <p:tgtEl>
                                          <p:spTgt spid="171038"/>
                                        </p:tgtEl>
                                      </p:cBhvr>
                                    </p:animEffect>
                                    <p:anim calcmode="lin" valueType="num">
                                      <p:cBhvr>
                                        <p:cTn id="100" dur="1822" tmFilter="0,0; 0.14,0.36; 0.43,0.73; 0.71,0.91; 1.0,1.0">
                                          <p:stCondLst>
                                            <p:cond delay="0"/>
                                          </p:stCondLst>
                                        </p:cTn>
                                        <p:tgtEl>
                                          <p:spTgt spid="171038"/>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71038"/>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71038"/>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71038"/>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71038"/>
                                        </p:tgtEl>
                                        <p:attrNameLst>
                                          <p:attrName>ppt_y</p:attrName>
                                        </p:attrNameLst>
                                      </p:cBhvr>
                                      <p:tavLst>
                                        <p:tav tm="0" fmla="#ppt_y-sin(pi*$)/81">
                                          <p:val>
                                            <p:fltVal val="0"/>
                                          </p:val>
                                        </p:tav>
                                        <p:tav tm="100000">
                                          <p:val>
                                            <p:fltVal val="1"/>
                                          </p:val>
                                        </p:tav>
                                      </p:tavLst>
                                    </p:anim>
                                    <p:animScale>
                                      <p:cBhvr>
                                        <p:cTn id="105" dur="26">
                                          <p:stCondLst>
                                            <p:cond delay="650"/>
                                          </p:stCondLst>
                                        </p:cTn>
                                        <p:tgtEl>
                                          <p:spTgt spid="171038"/>
                                        </p:tgtEl>
                                      </p:cBhvr>
                                      <p:to x="100000" y="60000"/>
                                    </p:animScale>
                                    <p:animScale>
                                      <p:cBhvr>
                                        <p:cTn id="106" dur="166" decel="50000">
                                          <p:stCondLst>
                                            <p:cond delay="676"/>
                                          </p:stCondLst>
                                        </p:cTn>
                                        <p:tgtEl>
                                          <p:spTgt spid="171038"/>
                                        </p:tgtEl>
                                      </p:cBhvr>
                                      <p:to x="100000" y="100000"/>
                                    </p:animScale>
                                    <p:animScale>
                                      <p:cBhvr>
                                        <p:cTn id="107" dur="26">
                                          <p:stCondLst>
                                            <p:cond delay="1312"/>
                                          </p:stCondLst>
                                        </p:cTn>
                                        <p:tgtEl>
                                          <p:spTgt spid="171038"/>
                                        </p:tgtEl>
                                      </p:cBhvr>
                                      <p:to x="100000" y="80000"/>
                                    </p:animScale>
                                    <p:animScale>
                                      <p:cBhvr>
                                        <p:cTn id="108" dur="166" decel="50000">
                                          <p:stCondLst>
                                            <p:cond delay="1338"/>
                                          </p:stCondLst>
                                        </p:cTn>
                                        <p:tgtEl>
                                          <p:spTgt spid="171038"/>
                                        </p:tgtEl>
                                      </p:cBhvr>
                                      <p:to x="100000" y="100000"/>
                                    </p:animScale>
                                    <p:animScale>
                                      <p:cBhvr>
                                        <p:cTn id="109" dur="26">
                                          <p:stCondLst>
                                            <p:cond delay="1642"/>
                                          </p:stCondLst>
                                        </p:cTn>
                                        <p:tgtEl>
                                          <p:spTgt spid="171038"/>
                                        </p:tgtEl>
                                      </p:cBhvr>
                                      <p:to x="100000" y="90000"/>
                                    </p:animScale>
                                    <p:animScale>
                                      <p:cBhvr>
                                        <p:cTn id="110" dur="166" decel="50000">
                                          <p:stCondLst>
                                            <p:cond delay="1668"/>
                                          </p:stCondLst>
                                        </p:cTn>
                                        <p:tgtEl>
                                          <p:spTgt spid="171038"/>
                                        </p:tgtEl>
                                      </p:cBhvr>
                                      <p:to x="100000" y="100000"/>
                                    </p:animScale>
                                    <p:animScale>
                                      <p:cBhvr>
                                        <p:cTn id="111" dur="26">
                                          <p:stCondLst>
                                            <p:cond delay="1808"/>
                                          </p:stCondLst>
                                        </p:cTn>
                                        <p:tgtEl>
                                          <p:spTgt spid="171038"/>
                                        </p:tgtEl>
                                      </p:cBhvr>
                                      <p:to x="100000" y="95000"/>
                                    </p:animScale>
                                    <p:animScale>
                                      <p:cBhvr>
                                        <p:cTn id="112" dur="166" decel="50000">
                                          <p:stCondLst>
                                            <p:cond delay="1834"/>
                                          </p:stCondLst>
                                        </p:cTn>
                                        <p:tgtEl>
                                          <p:spTgt spid="171038"/>
                                        </p:tgtEl>
                                      </p:cBhvr>
                                      <p:to x="100000" y="100000"/>
                                    </p:animScale>
                                  </p:childTnLst>
                                </p:cTn>
                              </p:par>
                            </p:childTnLst>
                          </p:cTn>
                        </p:par>
                        <p:par>
                          <p:cTn id="113" fill="hold">
                            <p:stCondLst>
                              <p:cond delay="8000"/>
                            </p:stCondLst>
                            <p:childTnLst>
                              <p:par>
                                <p:cTn id="114" presetID="1" presetClass="entr" presetSubtype="0" fill="hold" nodeType="afterEffect">
                                  <p:stCondLst>
                                    <p:cond delay="0"/>
                                  </p:stCondLst>
                                  <p:childTnLst>
                                    <p:set>
                                      <p:cBhvr>
                                        <p:cTn id="115" dur="1" fill="hold">
                                          <p:stCondLst>
                                            <p:cond delay="0"/>
                                          </p:stCondLst>
                                        </p:cTn>
                                        <p:tgtEl>
                                          <p:spTgt spid="22539"/>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2"/>
                                        </p:tgtEl>
                                        <p:attrNameLst>
                                          <p:attrName>style.visibility</p:attrName>
                                        </p:attrNameLst>
                                      </p:cBhvr>
                                      <p:to>
                                        <p:strVal val="visible"/>
                                      </p:to>
                                    </p:set>
                                    <p:anim calcmode="lin" valueType="num">
                                      <p:cBhvr>
                                        <p:cTn id="120" dur="500" fill="hold"/>
                                        <p:tgtEl>
                                          <p:spTgt spid="2"/>
                                        </p:tgtEl>
                                        <p:attrNameLst>
                                          <p:attrName>ppt_w</p:attrName>
                                        </p:attrNameLst>
                                      </p:cBhvr>
                                      <p:tavLst>
                                        <p:tav tm="0">
                                          <p:val>
                                            <p:fltVal val="0"/>
                                          </p:val>
                                        </p:tav>
                                        <p:tav tm="100000">
                                          <p:val>
                                            <p:strVal val="#ppt_w"/>
                                          </p:val>
                                        </p:tav>
                                      </p:tavLst>
                                    </p:anim>
                                    <p:anim calcmode="lin" valueType="num">
                                      <p:cBhvr>
                                        <p:cTn id="121" dur="500" fill="hold"/>
                                        <p:tgtEl>
                                          <p:spTgt spid="2"/>
                                        </p:tgtEl>
                                        <p:attrNameLst>
                                          <p:attrName>ppt_h</p:attrName>
                                        </p:attrNameLst>
                                      </p:cBhvr>
                                      <p:tavLst>
                                        <p:tav tm="0">
                                          <p:val>
                                            <p:fltVal val="0"/>
                                          </p:val>
                                        </p:tav>
                                        <p:tav tm="100000">
                                          <p:val>
                                            <p:strVal val="#ppt_h"/>
                                          </p:val>
                                        </p:tav>
                                      </p:tavLst>
                                    </p:anim>
                                    <p:animEffect transition="in" filter="fade">
                                      <p:cBhvr>
                                        <p:cTn id="1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 grpId="0" animBg="1"/>
      <p:bldP spid="171034" grpId="0"/>
      <p:bldP spid="171035" grpId="0"/>
      <p:bldP spid="171036" grpId="0"/>
      <p:bldP spid="171037" grpId="0"/>
      <p:bldP spid="1710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1227679" y="1696105"/>
            <a:ext cx="1653017" cy="5232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rPr>
              <a:t>论文结构</a:t>
            </a:r>
            <a:endParaRPr lang="zh-CN"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ndParaRPr>
          </a:p>
        </p:txBody>
      </p:sp>
      <p:sp>
        <p:nvSpPr>
          <p:cNvPr id="32" name="日期占位符 2"/>
          <p:cNvSpPr>
            <a:spLocks noGrp="1"/>
          </p:cNvSpPr>
          <p:nvPr>
            <p:ph type="dt" sz="quarter" idx="10"/>
          </p:nvPr>
        </p:nvSpPr>
        <p:spPr/>
        <p:txBody>
          <a:bodyPr/>
          <a:lstStyle/>
          <a:p>
            <a:pPr>
              <a:defRPr/>
            </a:pPr>
            <a:fld id="{B684467D-8FE2-4059-8C41-58C9A5D1C6D7}" type="datetime1">
              <a:rPr lang="en-US" altLang="zh-CN"/>
            </a:fld>
            <a:endParaRPr lang="en-US" altLang="zh-CN"/>
          </a:p>
        </p:txBody>
      </p:sp>
      <p:sp>
        <p:nvSpPr>
          <p:cNvPr id="34" name="灯片编号占位符 4"/>
          <p:cNvSpPr>
            <a:spLocks noGrp="1"/>
          </p:cNvSpPr>
          <p:nvPr>
            <p:ph type="sldNum" sz="quarter" idx="12"/>
          </p:nvPr>
        </p:nvSpPr>
        <p:spPr/>
        <p:txBody>
          <a:bodyPr/>
          <a:lstStyle/>
          <a:p>
            <a:pPr>
              <a:defRPr/>
            </a:pPr>
            <a:fld id="{F5516542-1178-4E98-AF7F-2E699D6E8655}" type="slidenum">
              <a:rPr lang="en-US" altLang="zh-CN"/>
            </a:fld>
            <a:endParaRPr lang="en-US" altLang="zh-CN"/>
          </a:p>
        </p:txBody>
      </p:sp>
      <p:sp>
        <p:nvSpPr>
          <p:cNvPr id="22533" name="Freeform 5"/>
          <p:cNvSpPr/>
          <p:nvPr/>
        </p:nvSpPr>
        <p:spPr bwMode="auto">
          <a:xfrm>
            <a:off x="1277938" y="1207294"/>
            <a:ext cx="3892550" cy="3211116"/>
          </a:xfrm>
          <a:custGeom>
            <a:avLst/>
            <a:gdLst>
              <a:gd name="T0" fmla="*/ 0 w 2502"/>
              <a:gd name="T1" fmla="*/ 2147483647 h 2874"/>
              <a:gd name="T2" fmla="*/ 2147483647 w 2502"/>
              <a:gd name="T3" fmla="*/ 2147483647 h 2874"/>
              <a:gd name="T4" fmla="*/ 2147483647 w 2502"/>
              <a:gd name="T5" fmla="*/ 2147483647 h 2874"/>
              <a:gd name="T6" fmla="*/ 2147483647 w 2502"/>
              <a:gd name="T7" fmla="*/ 2147483647 h 2874"/>
              <a:gd name="T8" fmla="*/ 2147483647 w 2502"/>
              <a:gd name="T9" fmla="*/ 2147483647 h 2874"/>
              <a:gd name="T10" fmla="*/ 2147483647 w 2502"/>
              <a:gd name="T11" fmla="*/ 0 h 2874"/>
              <a:gd name="T12" fmla="*/ 0 60000 65536"/>
              <a:gd name="T13" fmla="*/ 0 60000 65536"/>
              <a:gd name="T14" fmla="*/ 0 60000 65536"/>
              <a:gd name="T15" fmla="*/ 0 60000 65536"/>
              <a:gd name="T16" fmla="*/ 0 60000 65536"/>
              <a:gd name="T17" fmla="*/ 0 60000 65536"/>
              <a:gd name="T18" fmla="*/ 0 w 2502"/>
              <a:gd name="T19" fmla="*/ 0 h 2874"/>
              <a:gd name="T20" fmla="*/ 2502 w 2502"/>
              <a:gd name="T21" fmla="*/ 2874 h 2874"/>
            </a:gdLst>
            <a:ahLst/>
            <a:cxnLst>
              <a:cxn ang="T12">
                <a:pos x="T0" y="T1"/>
              </a:cxn>
              <a:cxn ang="T13">
                <a:pos x="T2" y="T3"/>
              </a:cxn>
              <a:cxn ang="T14">
                <a:pos x="T4" y="T5"/>
              </a:cxn>
              <a:cxn ang="T15">
                <a:pos x="T6" y="T7"/>
              </a:cxn>
              <a:cxn ang="T16">
                <a:pos x="T8" y="T9"/>
              </a:cxn>
              <a:cxn ang="T17">
                <a:pos x="T10" y="T11"/>
              </a:cxn>
            </a:cxnLst>
            <a:rect l="T18" t="T19" r="T20" b="T21"/>
            <a:pathLst>
              <a:path w="2502" h="2874">
                <a:moveTo>
                  <a:pt x="0" y="2874"/>
                </a:moveTo>
                <a:lnTo>
                  <a:pt x="650" y="2256"/>
                </a:lnTo>
                <a:lnTo>
                  <a:pt x="1260" y="2054"/>
                </a:lnTo>
                <a:lnTo>
                  <a:pt x="1752" y="1548"/>
                </a:lnTo>
                <a:lnTo>
                  <a:pt x="2196" y="864"/>
                </a:lnTo>
                <a:lnTo>
                  <a:pt x="2502" y="0"/>
                </a:lnTo>
              </a:path>
            </a:pathLst>
          </a:custGeom>
          <a:noFill/>
          <a:ln w="6350">
            <a:solidFill>
              <a:schemeClr val="bg1"/>
            </a:solidFill>
            <a:round/>
          </a:ln>
        </p:spPr>
        <p:txBody>
          <a:bodyPr wrap="none" anchor="ctr"/>
          <a:lstStyle/>
          <a:p>
            <a:endParaRPr lang="zh-CN" altLang="en-US"/>
          </a:p>
        </p:txBody>
      </p:sp>
      <p:grpSp>
        <p:nvGrpSpPr>
          <p:cNvPr id="4" name="组合 3"/>
          <p:cNvGrpSpPr/>
          <p:nvPr/>
        </p:nvGrpSpPr>
        <p:grpSpPr>
          <a:xfrm>
            <a:off x="631837" y="971552"/>
            <a:ext cx="5184775" cy="3868341"/>
            <a:chOff x="631825" y="971550"/>
            <a:chExt cx="5184775" cy="3868341"/>
          </a:xfrm>
        </p:grpSpPr>
        <p:grpSp>
          <p:nvGrpSpPr>
            <p:cNvPr id="22532" name="Group 2"/>
            <p:cNvGrpSpPr/>
            <p:nvPr/>
          </p:nvGrpSpPr>
          <p:grpSpPr bwMode="auto">
            <a:xfrm>
              <a:off x="631825" y="971550"/>
              <a:ext cx="5184775" cy="3868341"/>
              <a:chOff x="151" y="572"/>
              <a:chExt cx="3357" cy="3765"/>
            </a:xfrm>
          </p:grpSpPr>
          <p:pic>
            <p:nvPicPr>
              <p:cNvPr id="22562" name="Picture 3" descr="038"/>
              <p:cNvPicPr>
                <a:picLocks noChangeAspect="1" noChangeArrowheads="1"/>
              </p:cNvPicPr>
              <p:nvPr/>
            </p:nvPicPr>
            <p:blipFill>
              <a:blip r:embed="rId1">
                <a:lum contrast="-12000"/>
              </a:blip>
              <a:srcRect/>
              <a:stretch>
                <a:fillRect/>
              </a:stretch>
            </p:blipFill>
            <p:spPr bwMode="auto">
              <a:xfrm>
                <a:off x="151" y="2784"/>
                <a:ext cx="3357" cy="1553"/>
              </a:xfrm>
              <a:prstGeom prst="rect">
                <a:avLst/>
              </a:prstGeom>
              <a:noFill/>
              <a:ln w="9525">
                <a:noFill/>
                <a:miter lim="800000"/>
                <a:headEnd/>
                <a:tailEnd/>
              </a:ln>
            </p:spPr>
          </p:pic>
          <p:pic>
            <p:nvPicPr>
              <p:cNvPr id="22563" name="Picture 4" descr="065"/>
              <p:cNvPicPr>
                <a:picLocks noChangeAspect="1" noChangeArrowheads="1"/>
              </p:cNvPicPr>
              <p:nvPr/>
            </p:nvPicPr>
            <p:blipFill>
              <a:blip r:embed="rId2">
                <a:lum bright="6000" contrast="-18000"/>
              </a:blip>
              <a:srcRect/>
              <a:stretch>
                <a:fillRect/>
              </a:stretch>
            </p:blipFill>
            <p:spPr bwMode="auto">
              <a:xfrm>
                <a:off x="295" y="572"/>
                <a:ext cx="3088" cy="3630"/>
              </a:xfrm>
              <a:prstGeom prst="rect">
                <a:avLst/>
              </a:prstGeom>
              <a:noFill/>
              <a:ln w="9525">
                <a:noFill/>
                <a:miter lim="800000"/>
                <a:headEnd/>
                <a:tailEnd/>
              </a:ln>
            </p:spPr>
          </p:pic>
        </p:grpSp>
        <p:sp>
          <p:nvSpPr>
            <p:cNvPr id="22534" name="Oval 6"/>
            <p:cNvSpPr>
              <a:spLocks noChangeArrowheads="1"/>
            </p:cNvSpPr>
            <p:nvPr/>
          </p:nvSpPr>
          <p:spPr bwMode="auto">
            <a:xfrm>
              <a:off x="1619672" y="4088889"/>
              <a:ext cx="133350" cy="88106"/>
            </a:xfrm>
            <a:prstGeom prst="ellipse">
              <a:avLst/>
            </a:prstGeom>
            <a:solidFill>
              <a:schemeClr val="tx1">
                <a:alpha val="59999"/>
              </a:schemeClr>
            </a:solidFill>
            <a:ln w="38100" algn="ctr">
              <a:solidFill>
                <a:srgbClr val="FFFFFF">
                  <a:alpha val="45097"/>
                </a:srgbClr>
              </a:solidFill>
              <a:round/>
            </a:ln>
          </p:spPr>
          <p:txBody>
            <a:bodyPr wrap="none" anchor="ctr"/>
            <a:lstStyle/>
            <a:p>
              <a:endParaRPr lang="zh-CN" altLang="en-US"/>
            </a:p>
          </p:txBody>
        </p:sp>
        <p:sp>
          <p:nvSpPr>
            <p:cNvPr id="22535" name="Oval 7"/>
            <p:cNvSpPr>
              <a:spLocks noChangeArrowheads="1"/>
            </p:cNvSpPr>
            <p:nvPr/>
          </p:nvSpPr>
          <p:spPr bwMode="auto">
            <a:xfrm>
              <a:off x="3105534" y="3488532"/>
              <a:ext cx="133350" cy="88106"/>
            </a:xfrm>
            <a:prstGeom prst="ellipse">
              <a:avLst/>
            </a:prstGeom>
            <a:solidFill>
              <a:schemeClr val="tx1">
                <a:alpha val="59999"/>
              </a:schemeClr>
            </a:solidFill>
            <a:ln w="38100" algn="ctr">
              <a:solidFill>
                <a:srgbClr val="FFFFFF">
                  <a:alpha val="45097"/>
                </a:srgbClr>
              </a:solidFill>
              <a:round/>
            </a:ln>
          </p:spPr>
          <p:txBody>
            <a:bodyPr wrap="none" anchor="ctr"/>
            <a:lstStyle/>
            <a:p>
              <a:endParaRPr lang="zh-CN" altLang="en-US"/>
            </a:p>
          </p:txBody>
        </p:sp>
        <p:sp>
          <p:nvSpPr>
            <p:cNvPr id="22536" name="Oval 8"/>
            <p:cNvSpPr>
              <a:spLocks noChangeArrowheads="1"/>
            </p:cNvSpPr>
            <p:nvPr/>
          </p:nvSpPr>
          <p:spPr bwMode="auto">
            <a:xfrm>
              <a:off x="4575305" y="2153730"/>
              <a:ext cx="133350" cy="88106"/>
            </a:xfrm>
            <a:prstGeom prst="ellipse">
              <a:avLst/>
            </a:prstGeom>
            <a:solidFill>
              <a:schemeClr val="tx1">
                <a:alpha val="59999"/>
              </a:schemeClr>
            </a:solidFill>
            <a:ln w="38100" algn="ctr">
              <a:solidFill>
                <a:srgbClr val="FFFFFF">
                  <a:alpha val="45097"/>
                </a:srgbClr>
              </a:solidFill>
              <a:round/>
            </a:ln>
          </p:spPr>
          <p:txBody>
            <a:bodyPr wrap="none" anchor="ctr"/>
            <a:lstStyle/>
            <a:p>
              <a:endParaRPr lang="zh-CN" altLang="en-US"/>
            </a:p>
          </p:txBody>
        </p:sp>
        <p:sp>
          <p:nvSpPr>
            <p:cNvPr id="22537" name="Oval 9"/>
            <p:cNvSpPr>
              <a:spLocks noChangeArrowheads="1"/>
            </p:cNvSpPr>
            <p:nvPr/>
          </p:nvSpPr>
          <p:spPr bwMode="auto">
            <a:xfrm>
              <a:off x="3935766" y="2880477"/>
              <a:ext cx="133350" cy="88106"/>
            </a:xfrm>
            <a:prstGeom prst="ellipse">
              <a:avLst/>
            </a:prstGeom>
            <a:solidFill>
              <a:schemeClr val="tx1">
                <a:alpha val="59999"/>
              </a:schemeClr>
            </a:solidFill>
            <a:ln w="38100" algn="ctr">
              <a:solidFill>
                <a:srgbClr val="FFFFFF">
                  <a:alpha val="45097"/>
                </a:srgbClr>
              </a:solidFill>
              <a:round/>
            </a:ln>
          </p:spPr>
          <p:txBody>
            <a:bodyPr wrap="none" anchor="ctr"/>
            <a:lstStyle/>
            <a:p>
              <a:endParaRPr lang="zh-CN" altLang="en-US"/>
            </a:p>
          </p:txBody>
        </p:sp>
        <p:sp>
          <p:nvSpPr>
            <p:cNvPr id="22538" name="Oval 10"/>
            <p:cNvSpPr>
              <a:spLocks noChangeArrowheads="1"/>
            </p:cNvSpPr>
            <p:nvPr/>
          </p:nvSpPr>
          <p:spPr bwMode="auto">
            <a:xfrm>
              <a:off x="5037138" y="1239804"/>
              <a:ext cx="133350" cy="86915"/>
            </a:xfrm>
            <a:prstGeom prst="ellipse">
              <a:avLst/>
            </a:prstGeom>
            <a:solidFill>
              <a:schemeClr val="tx1">
                <a:alpha val="59999"/>
              </a:schemeClr>
            </a:solidFill>
            <a:ln w="38100" algn="ctr">
              <a:solidFill>
                <a:srgbClr val="FFFFFF">
                  <a:alpha val="45097"/>
                </a:srgbClr>
              </a:solidFill>
              <a:round/>
            </a:ln>
          </p:spPr>
          <p:txBody>
            <a:bodyPr wrap="none" anchor="ctr"/>
            <a:lstStyle/>
            <a:p>
              <a:endParaRPr lang="zh-CN" altLang="en-US"/>
            </a:p>
          </p:txBody>
        </p:sp>
      </p:grpSp>
      <p:grpSp>
        <p:nvGrpSpPr>
          <p:cNvPr id="22542" name="Group 20"/>
          <p:cNvGrpSpPr/>
          <p:nvPr/>
        </p:nvGrpSpPr>
        <p:grpSpPr bwMode="auto">
          <a:xfrm>
            <a:off x="3075463" y="3755909"/>
            <a:ext cx="4664890" cy="421086"/>
            <a:chOff x="3360" y="668"/>
            <a:chExt cx="2589" cy="306"/>
          </a:xfrm>
        </p:grpSpPr>
        <p:sp>
          <p:nvSpPr>
            <p:cNvPr id="22554" name="AutoShape 21"/>
            <p:cNvSpPr>
              <a:spLocks noChangeArrowheads="1"/>
            </p:cNvSpPr>
            <p:nvPr/>
          </p:nvSpPr>
          <p:spPr bwMode="auto">
            <a:xfrm>
              <a:off x="3360" y="720"/>
              <a:ext cx="2252" cy="254"/>
            </a:xfrm>
            <a:prstGeom prst="roundRect">
              <a:avLst>
                <a:gd name="adj" fmla="val 11144"/>
              </a:avLst>
            </a:prstGeom>
            <a:solidFill>
              <a:srgbClr val="00FFFF">
                <a:alpha val="20000"/>
              </a:srgbClr>
            </a:solidFill>
            <a:ln w="9525" algn="ctr">
              <a:solidFill>
                <a:srgbClr val="008080"/>
              </a:solidFill>
              <a:round/>
            </a:ln>
          </p:spPr>
          <p:txBody>
            <a:bodyPr wrap="none" anchor="ctr"/>
            <a:lstStyle/>
            <a:p>
              <a:pPr algn="ctr" latinLnBrk="1">
                <a:spcBef>
                  <a:spcPct val="50000"/>
                </a:spcBef>
              </a:pPr>
              <a:endParaRPr kumimoji="1" lang="zh-CN" altLang="zh-CN" sz="1500" b="1">
                <a:ea typeface="黑体" panose="02010609060101010101" pitchFamily="2" charset="-122"/>
                <a:cs typeface="Arial" panose="020B0604020202020204" pitchFamily="34" charset="0"/>
              </a:endParaRPr>
            </a:p>
          </p:txBody>
        </p:sp>
        <p:sp>
          <p:nvSpPr>
            <p:cNvPr id="22555" name="Text Box 22"/>
            <p:cNvSpPr txBox="1">
              <a:spLocks noChangeArrowheads="1"/>
            </p:cNvSpPr>
            <p:nvPr/>
          </p:nvSpPr>
          <p:spPr bwMode="auto">
            <a:xfrm>
              <a:off x="3408" y="668"/>
              <a:ext cx="2541" cy="282"/>
            </a:xfrm>
            <a:prstGeom prst="rect">
              <a:avLst/>
            </a:prstGeom>
            <a:noFill/>
            <a:ln w="9525">
              <a:noFill/>
              <a:miter lim="800000"/>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lnSpc>
                  <a:spcPct val="120000"/>
                </a:lnSpc>
                <a:spcBef>
                  <a:spcPct val="20000"/>
                </a:spcBef>
              </a:pPr>
              <a:r>
                <a:rPr lang="en-US" altLang="zh-CN"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ea typeface="黑体" panose="02010609060101010101" pitchFamily="2" charset="-122"/>
                </a:rPr>
                <a:t>1.</a:t>
              </a:r>
              <a:r>
                <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ea typeface="黑体" panose="02010609060101010101" pitchFamily="2" charset="-122"/>
                </a:rPr>
                <a:t>纵向贯通：</a:t>
              </a:r>
              <a:r>
                <a:rPr lang="zh-CN" altLang="en-US" sz="16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ea typeface="黑体" panose="02010609060101010101" pitchFamily="2" charset="-122"/>
                </a:rPr>
                <a:t>升学有希望</a:t>
              </a:r>
              <a:endParaRPr lang="zh-CN" altLang="en-US" sz="16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ea typeface="黑体" panose="02010609060101010101" pitchFamily="2" charset="-122"/>
              </a:endParaRPr>
            </a:p>
          </p:txBody>
        </p:sp>
      </p:grpSp>
      <p:grpSp>
        <p:nvGrpSpPr>
          <p:cNvPr id="22543" name="Group 23"/>
          <p:cNvGrpSpPr/>
          <p:nvPr/>
        </p:nvGrpSpPr>
        <p:grpSpPr bwMode="auto">
          <a:xfrm>
            <a:off x="1854768" y="4418410"/>
            <a:ext cx="5105156" cy="424692"/>
            <a:chOff x="3360" y="663"/>
            <a:chExt cx="1986" cy="407"/>
          </a:xfrm>
        </p:grpSpPr>
        <p:sp>
          <p:nvSpPr>
            <p:cNvPr id="22552" name="AutoShape 24"/>
            <p:cNvSpPr>
              <a:spLocks noChangeArrowheads="1"/>
            </p:cNvSpPr>
            <p:nvPr/>
          </p:nvSpPr>
          <p:spPr bwMode="auto">
            <a:xfrm>
              <a:off x="3360" y="720"/>
              <a:ext cx="1986" cy="254"/>
            </a:xfrm>
            <a:prstGeom prst="roundRect">
              <a:avLst>
                <a:gd name="adj" fmla="val 11144"/>
              </a:avLst>
            </a:prstGeom>
            <a:solidFill>
              <a:srgbClr val="00FFFF">
                <a:alpha val="20000"/>
              </a:srgbClr>
            </a:solidFill>
            <a:ln w="9525" algn="ctr">
              <a:solidFill>
                <a:srgbClr val="008080"/>
              </a:solidFill>
              <a:round/>
            </a:ln>
          </p:spPr>
          <p:txBody>
            <a:bodyPr wrap="none" anchor="ctr"/>
            <a:lstStyle/>
            <a:p>
              <a:pPr algn="ctr" latinLnBrk="1">
                <a:spcBef>
                  <a:spcPct val="50000"/>
                </a:spcBef>
              </a:pPr>
              <a:endParaRPr kumimoji="1" lang="zh-CN" altLang="zh-CN" sz="1500" b="1">
                <a:ea typeface="黑体" panose="02010609060101010101" pitchFamily="2" charset="-122"/>
                <a:cs typeface="Arial" panose="020B0604020202020204" pitchFamily="34" charset="0"/>
              </a:endParaRPr>
            </a:p>
          </p:txBody>
        </p:sp>
        <p:sp>
          <p:nvSpPr>
            <p:cNvPr id="22553" name="Text Box 25"/>
            <p:cNvSpPr txBox="1">
              <a:spLocks noChangeArrowheads="1"/>
            </p:cNvSpPr>
            <p:nvPr/>
          </p:nvSpPr>
          <p:spPr bwMode="auto">
            <a:xfrm>
              <a:off x="3360" y="663"/>
              <a:ext cx="1986" cy="407"/>
            </a:xfrm>
            <a:prstGeom prst="rect">
              <a:avLst/>
            </a:prstGeom>
            <a:noFill/>
            <a:ln w="9525">
              <a:noFill/>
              <a:miter lim="800000"/>
            </a:ln>
          </p:spPr>
          <p:txBody>
            <a:bodyPr wrap="square">
              <a:spAutoFit/>
            </a:bodyPr>
            <a:lstStyle/>
            <a:p>
              <a:pPr eaLnBrk="0" hangingPunct="0">
                <a:lnSpc>
                  <a:spcPct val="120000"/>
                </a:lnSpc>
                <a:spcBef>
                  <a:spcPct val="20000"/>
                </a:spcBef>
              </a:pPr>
              <a:r>
                <a:rPr lang="zh-CN"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ea typeface="黑体" panose="02010609060101010101" pitchFamily="2" charset="-122"/>
                </a:rPr>
                <a:t>二、中职教育必须坚持高质量发展意识不放松</a:t>
              </a:r>
              <a:endParaRPr lang="zh-CN"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ea typeface="黑体" panose="02010609060101010101" pitchFamily="2" charset="-122"/>
              </a:endParaRPr>
            </a:p>
          </p:txBody>
        </p:sp>
      </p:grpSp>
      <p:sp>
        <p:nvSpPr>
          <p:cNvPr id="171034" name="Text Box 26"/>
          <p:cNvSpPr txBox="1">
            <a:spLocks noChangeArrowheads="1"/>
          </p:cNvSpPr>
          <p:nvPr/>
        </p:nvSpPr>
        <p:spPr bwMode="gray">
          <a:xfrm>
            <a:off x="1267222" y="4078896"/>
            <a:ext cx="327334" cy="400110"/>
          </a:xfrm>
          <a:prstGeom prst="rect">
            <a:avLst/>
          </a:prstGeom>
          <a:noFill/>
          <a:ln w="9525">
            <a:noFill/>
            <a:miter lim="800000"/>
          </a:ln>
          <a:effectLst/>
        </p:spPr>
        <p:txBody>
          <a:bodyPr wrap="none">
            <a:spAutoFit/>
          </a:bodyPr>
          <a:lstStyle/>
          <a:p>
            <a:pPr algn="ctr" eaLnBrk="0" hangingPunct="0">
              <a:defRPr/>
            </a:pPr>
            <a:r>
              <a:rPr lang="en-US" altLang="zh-CN" sz="2000" b="1" dirty="0">
                <a:solidFill>
                  <a:srgbClr val="FFFFFF"/>
                </a:solidFill>
                <a:effectLst>
                  <a:outerShdw blurRad="38100" dist="38100" dir="2700000" algn="tl">
                    <a:srgbClr val="000000"/>
                  </a:outerShdw>
                </a:effectLst>
                <a:latin typeface="Arial" panose="020B0604020202020204" pitchFamily="34" charset="0"/>
              </a:rPr>
              <a:t>3</a:t>
            </a:r>
            <a:endParaRPr lang="en-US" altLang="zh-CN" sz="2000" b="1" dirty="0">
              <a:solidFill>
                <a:srgbClr val="FFFFFF"/>
              </a:solidFill>
              <a:effectLst>
                <a:outerShdw blurRad="38100" dist="38100" dir="2700000" algn="tl">
                  <a:srgbClr val="000000"/>
                </a:outerShdw>
              </a:effectLst>
              <a:latin typeface="Arial" panose="020B0604020202020204" pitchFamily="34" charset="0"/>
            </a:endParaRPr>
          </a:p>
        </p:txBody>
      </p:sp>
      <p:sp>
        <p:nvSpPr>
          <p:cNvPr id="171035" name="Text Box 27"/>
          <p:cNvSpPr txBox="1">
            <a:spLocks noChangeArrowheads="1"/>
          </p:cNvSpPr>
          <p:nvPr/>
        </p:nvSpPr>
        <p:spPr bwMode="gray">
          <a:xfrm>
            <a:off x="2295278" y="3450403"/>
            <a:ext cx="843501" cy="400110"/>
          </a:xfrm>
          <a:prstGeom prst="rect">
            <a:avLst/>
          </a:prstGeom>
          <a:noFill/>
          <a:ln w="9525">
            <a:noFill/>
            <a:miter lim="800000"/>
          </a:ln>
          <a:effectLst/>
        </p:spPr>
        <p:txBody>
          <a:bodyPr wrap="none">
            <a:spAutoFit/>
          </a:bodyPr>
          <a:lstStyle/>
          <a:p>
            <a:pPr algn="ctr" eaLnBrk="0" hangingPunct="0">
              <a:defRPr/>
            </a:pPr>
            <a:r>
              <a:rPr lang="zh-CN" altLang="en-US" sz="2000" b="1" dirty="0">
                <a:solidFill>
                  <a:srgbClr val="FFFFFF"/>
                </a:solidFill>
                <a:effectLst>
                  <a:outerShdw blurRad="38100" dist="38100" dir="2700000" algn="tl">
                    <a:srgbClr val="000000"/>
                  </a:outerShdw>
                </a:effectLst>
                <a:latin typeface="Arial" panose="020B0604020202020204" pitchFamily="34" charset="0"/>
              </a:rPr>
              <a:t>（</a:t>
            </a:r>
            <a:r>
              <a:rPr lang="en-US" altLang="zh-CN" sz="2000" b="1" dirty="0">
                <a:solidFill>
                  <a:srgbClr val="FF0000"/>
                </a:solidFill>
                <a:effectLst>
                  <a:outerShdw blurRad="38100" dist="38100" dir="2700000" algn="tl">
                    <a:srgbClr val="000000"/>
                  </a:outerShdw>
                </a:effectLst>
                <a:latin typeface="Arial" panose="020B0604020202020204" pitchFamily="34" charset="0"/>
              </a:rPr>
              <a:t>1</a:t>
            </a:r>
            <a:r>
              <a:rPr lang="zh-CN" altLang="en-US" sz="2000" b="1" dirty="0">
                <a:solidFill>
                  <a:srgbClr val="FFFFFF"/>
                </a:solidFill>
                <a:effectLst>
                  <a:outerShdw blurRad="38100" dist="38100" dir="2700000" algn="tl">
                    <a:srgbClr val="000000"/>
                  </a:outerShdw>
                </a:effectLst>
                <a:latin typeface="Arial" panose="020B0604020202020204" pitchFamily="34" charset="0"/>
              </a:rPr>
              <a:t>）</a:t>
            </a:r>
            <a:endParaRPr lang="en-US" altLang="zh-CN" sz="2000" b="1" dirty="0">
              <a:solidFill>
                <a:srgbClr val="FFFFFF"/>
              </a:solidFill>
              <a:effectLst>
                <a:outerShdw blurRad="38100" dist="38100" dir="2700000" algn="tl">
                  <a:srgbClr val="000000"/>
                </a:outerShdw>
              </a:effectLst>
              <a:latin typeface="Arial" panose="020B0604020202020204" pitchFamily="34" charset="0"/>
            </a:endParaRPr>
          </a:p>
        </p:txBody>
      </p:sp>
      <p:sp>
        <p:nvSpPr>
          <p:cNvPr id="171036" name="Text Box 28"/>
          <p:cNvSpPr txBox="1">
            <a:spLocks noChangeArrowheads="1"/>
          </p:cNvSpPr>
          <p:nvPr/>
        </p:nvSpPr>
        <p:spPr bwMode="gray">
          <a:xfrm>
            <a:off x="3296600" y="3034643"/>
            <a:ext cx="843501" cy="400110"/>
          </a:xfrm>
          <a:prstGeom prst="rect">
            <a:avLst/>
          </a:prstGeom>
          <a:noFill/>
          <a:ln w="9525">
            <a:noFill/>
            <a:miter lim="800000"/>
          </a:ln>
          <a:effectLst/>
        </p:spPr>
        <p:txBody>
          <a:bodyPr wrap="none">
            <a:spAutoFit/>
          </a:bodyPr>
          <a:lstStyle/>
          <a:p>
            <a:pPr algn="ctr" eaLnBrk="0" hangingPunct="0">
              <a:defRPr/>
            </a:pPr>
            <a:r>
              <a:rPr lang="zh-CN" altLang="en-US" sz="2000" b="1" dirty="0">
                <a:solidFill>
                  <a:srgbClr val="FFFFFF"/>
                </a:solidFill>
                <a:effectLst>
                  <a:outerShdw blurRad="38100" dist="38100" dir="2700000" algn="tl">
                    <a:srgbClr val="000000"/>
                  </a:outerShdw>
                </a:effectLst>
                <a:latin typeface="Arial" panose="020B0604020202020204" pitchFamily="34" charset="0"/>
              </a:rPr>
              <a:t>（</a:t>
            </a:r>
            <a:r>
              <a:rPr lang="en-US" altLang="zh-CN" sz="2000" b="1" dirty="0">
                <a:solidFill>
                  <a:srgbClr val="FF0000"/>
                </a:solidFill>
                <a:effectLst>
                  <a:outerShdw blurRad="38100" dist="38100" dir="2700000" algn="tl">
                    <a:srgbClr val="000000"/>
                  </a:outerShdw>
                </a:effectLst>
                <a:latin typeface="Arial" panose="020B0604020202020204" pitchFamily="34" charset="0"/>
              </a:rPr>
              <a:t>2</a:t>
            </a:r>
            <a:r>
              <a:rPr lang="zh-CN" altLang="en-US" sz="2000" b="1" dirty="0">
                <a:solidFill>
                  <a:srgbClr val="FFFFFF"/>
                </a:solidFill>
                <a:effectLst>
                  <a:outerShdw blurRad="38100" dist="38100" dir="2700000" algn="tl">
                    <a:srgbClr val="000000"/>
                  </a:outerShdw>
                </a:effectLst>
                <a:latin typeface="Arial" panose="020B0604020202020204" pitchFamily="34" charset="0"/>
              </a:rPr>
              <a:t>）</a:t>
            </a:r>
            <a:endParaRPr lang="en-US" altLang="zh-CN" sz="2000" b="1" dirty="0">
              <a:solidFill>
                <a:srgbClr val="FFFFFF"/>
              </a:solidFill>
              <a:effectLst>
                <a:outerShdw blurRad="38100" dist="38100" dir="2700000" algn="tl">
                  <a:srgbClr val="000000"/>
                </a:outerShdw>
              </a:effectLst>
              <a:latin typeface="Arial" panose="020B0604020202020204" pitchFamily="34" charset="0"/>
            </a:endParaRPr>
          </a:p>
        </p:txBody>
      </p:sp>
      <p:sp>
        <p:nvSpPr>
          <p:cNvPr id="171037" name="Text Box 29"/>
          <p:cNvSpPr txBox="1">
            <a:spLocks noChangeArrowheads="1"/>
          </p:cNvSpPr>
          <p:nvPr/>
        </p:nvSpPr>
        <p:spPr bwMode="gray">
          <a:xfrm>
            <a:off x="3935788" y="2305136"/>
            <a:ext cx="843501" cy="400110"/>
          </a:xfrm>
          <a:prstGeom prst="rect">
            <a:avLst/>
          </a:prstGeom>
          <a:noFill/>
          <a:ln w="9525">
            <a:noFill/>
            <a:miter lim="800000"/>
          </a:ln>
          <a:effectLst/>
        </p:spPr>
        <p:txBody>
          <a:bodyPr wrap="none">
            <a:spAutoFit/>
          </a:bodyPr>
          <a:lstStyle/>
          <a:p>
            <a:pPr algn="ctr" eaLnBrk="0" hangingPunct="0">
              <a:defRPr/>
            </a:pPr>
            <a:r>
              <a:rPr lang="zh-CN" altLang="en-US" sz="2000" b="1" dirty="0">
                <a:solidFill>
                  <a:srgbClr val="FFFFFF"/>
                </a:solidFill>
                <a:effectLst>
                  <a:outerShdw blurRad="38100" dist="38100" dir="2700000" algn="tl">
                    <a:srgbClr val="000000"/>
                  </a:outerShdw>
                </a:effectLst>
              </a:rPr>
              <a:t>（</a:t>
            </a:r>
            <a:r>
              <a:rPr lang="en-US" altLang="zh-CN" sz="2000" b="1" dirty="0">
                <a:solidFill>
                  <a:srgbClr val="FF0000"/>
                </a:solidFill>
                <a:effectLst>
                  <a:outerShdw blurRad="38100" dist="38100" dir="2700000" algn="tl">
                    <a:srgbClr val="000000"/>
                  </a:outerShdw>
                </a:effectLst>
              </a:rPr>
              <a:t>3</a:t>
            </a:r>
            <a:r>
              <a:rPr lang="zh-CN" altLang="en-US" sz="2000" b="1" dirty="0">
                <a:solidFill>
                  <a:srgbClr val="FFFFFF"/>
                </a:solidFill>
                <a:effectLst>
                  <a:outerShdw blurRad="38100" dist="38100" dir="2700000" algn="tl">
                    <a:srgbClr val="000000"/>
                  </a:outerShdw>
                </a:effectLst>
              </a:rPr>
              <a:t>）</a:t>
            </a:r>
            <a:endParaRPr lang="en-US" altLang="zh-CN" sz="2000" b="1" dirty="0">
              <a:solidFill>
                <a:srgbClr val="FFFFFF"/>
              </a:solidFill>
              <a:effectLst>
                <a:outerShdw blurRad="38100" dist="38100" dir="2700000" algn="tl">
                  <a:srgbClr val="000000"/>
                </a:outerShdw>
              </a:effectLst>
              <a:latin typeface="Arial" panose="020B0604020202020204" pitchFamily="34" charset="0"/>
            </a:endParaRPr>
          </a:p>
        </p:txBody>
      </p:sp>
      <p:sp>
        <p:nvSpPr>
          <p:cNvPr id="171038" name="Text Box 30"/>
          <p:cNvSpPr txBox="1">
            <a:spLocks noChangeArrowheads="1"/>
          </p:cNvSpPr>
          <p:nvPr/>
        </p:nvSpPr>
        <p:spPr bwMode="gray">
          <a:xfrm>
            <a:off x="4374967" y="1766858"/>
            <a:ext cx="1017589" cy="400110"/>
          </a:xfrm>
          <a:prstGeom prst="rect">
            <a:avLst/>
          </a:prstGeom>
          <a:noFill/>
          <a:ln w="9525">
            <a:noFill/>
            <a:miter lim="800000"/>
          </a:ln>
          <a:effectLst/>
        </p:spPr>
        <p:txBody>
          <a:bodyPr wrap="square">
            <a:spAutoFit/>
          </a:bodyPr>
          <a:lstStyle/>
          <a:p>
            <a:pPr algn="ctr" eaLnBrk="0" hangingPunct="0">
              <a:defRPr/>
            </a:pPr>
            <a:r>
              <a:rPr lang="zh-CN" altLang="en-US" sz="2000" b="1" dirty="0">
                <a:solidFill>
                  <a:srgbClr val="FFFFFF"/>
                </a:solidFill>
                <a:effectLst>
                  <a:outerShdw blurRad="38100" dist="38100" dir="2700000" algn="tl">
                    <a:srgbClr val="000000"/>
                  </a:outerShdw>
                </a:effectLst>
              </a:rPr>
              <a:t>（</a:t>
            </a:r>
            <a:r>
              <a:rPr lang="en-US" altLang="zh-CN" sz="2000" b="1" dirty="0">
                <a:solidFill>
                  <a:srgbClr val="FF0000"/>
                </a:solidFill>
                <a:effectLst>
                  <a:outerShdw blurRad="38100" dist="38100" dir="2700000" algn="tl">
                    <a:srgbClr val="000000"/>
                  </a:outerShdw>
                </a:effectLst>
              </a:rPr>
              <a:t>4 </a:t>
            </a:r>
            <a:r>
              <a:rPr lang="zh-CN" altLang="en-US" sz="2000" b="1" dirty="0">
                <a:solidFill>
                  <a:srgbClr val="FFFFFF"/>
                </a:solidFill>
                <a:effectLst>
                  <a:outerShdw blurRad="38100" dist="38100" dir="2700000" algn="tl">
                    <a:srgbClr val="000000"/>
                  </a:outerShdw>
                </a:effectLst>
              </a:rPr>
              <a:t>）</a:t>
            </a:r>
            <a:endParaRPr lang="en-US" altLang="zh-CN" sz="2000" b="1" dirty="0">
              <a:solidFill>
                <a:srgbClr val="FFFFFF"/>
              </a:solidFill>
              <a:effectLst>
                <a:outerShdw blurRad="38100" dist="38100" dir="2700000" algn="tl">
                  <a:srgbClr val="000000"/>
                </a:outerShdw>
              </a:effectLst>
              <a:latin typeface="Arial" panose="020B0604020202020204" pitchFamily="34" charset="0"/>
            </a:endParaRPr>
          </a:p>
        </p:txBody>
      </p:sp>
      <p:grpSp>
        <p:nvGrpSpPr>
          <p:cNvPr id="37" name="Group 20"/>
          <p:cNvGrpSpPr/>
          <p:nvPr/>
        </p:nvGrpSpPr>
        <p:grpSpPr bwMode="auto">
          <a:xfrm>
            <a:off x="4008241" y="3155552"/>
            <a:ext cx="4740224" cy="421086"/>
            <a:chOff x="3360" y="668"/>
            <a:chExt cx="2589" cy="306"/>
          </a:xfrm>
        </p:grpSpPr>
        <p:sp>
          <p:nvSpPr>
            <p:cNvPr id="38" name="AutoShape 21"/>
            <p:cNvSpPr>
              <a:spLocks noChangeArrowheads="1"/>
            </p:cNvSpPr>
            <p:nvPr/>
          </p:nvSpPr>
          <p:spPr bwMode="auto">
            <a:xfrm>
              <a:off x="3360" y="720"/>
              <a:ext cx="2252" cy="254"/>
            </a:xfrm>
            <a:prstGeom prst="roundRect">
              <a:avLst>
                <a:gd name="adj" fmla="val 11144"/>
              </a:avLst>
            </a:prstGeom>
            <a:solidFill>
              <a:srgbClr val="00FFFF">
                <a:alpha val="20000"/>
              </a:srgbClr>
            </a:solidFill>
            <a:ln w="9525" algn="ctr">
              <a:solidFill>
                <a:srgbClr val="008080"/>
              </a:solidFill>
              <a:round/>
            </a:ln>
          </p:spPr>
          <p:txBody>
            <a:bodyPr wrap="none" anchor="ctr"/>
            <a:lstStyle/>
            <a:p>
              <a:pPr algn="ctr" latinLnBrk="1">
                <a:spcBef>
                  <a:spcPct val="50000"/>
                </a:spcBef>
              </a:pPr>
              <a:endParaRPr kumimoji="1" lang="zh-CN" altLang="zh-CN" sz="1500" b="1">
                <a:ea typeface="黑体" panose="02010609060101010101" pitchFamily="2" charset="-122"/>
                <a:cs typeface="Arial" panose="020B0604020202020204" pitchFamily="34" charset="0"/>
              </a:endParaRPr>
            </a:p>
          </p:txBody>
        </p:sp>
        <p:sp>
          <p:nvSpPr>
            <p:cNvPr id="39" name="Text Box 22"/>
            <p:cNvSpPr txBox="1">
              <a:spLocks noChangeArrowheads="1"/>
            </p:cNvSpPr>
            <p:nvPr/>
          </p:nvSpPr>
          <p:spPr bwMode="auto">
            <a:xfrm>
              <a:off x="3408" y="668"/>
              <a:ext cx="2541" cy="282"/>
            </a:xfrm>
            <a:prstGeom prst="rect">
              <a:avLst/>
            </a:prstGeom>
            <a:noFill/>
            <a:ln w="9525">
              <a:noFill/>
              <a:miter lim="800000"/>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lnSpc>
                  <a:spcPct val="120000"/>
                </a:lnSpc>
                <a:spcBef>
                  <a:spcPct val="20000"/>
                </a:spcBef>
              </a:pPr>
              <a:r>
                <a:rPr lang="en-US" altLang="zh-CN"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ea typeface="黑体" panose="02010609060101010101" pitchFamily="2" charset="-122"/>
                </a:rPr>
                <a:t>2.</a:t>
              </a:r>
              <a:r>
                <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ea typeface="黑体" panose="02010609060101010101" pitchFamily="2" charset="-122"/>
                </a:rPr>
                <a:t>横向融通：</a:t>
              </a:r>
              <a:r>
                <a:rPr lang="zh-CN" altLang="en-US" sz="16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ea typeface="黑体" panose="02010609060101010101" pitchFamily="2" charset="-122"/>
                </a:rPr>
                <a:t>转型有前途</a:t>
              </a:r>
              <a:endParaRPr lang="zh-CN" altLang="en-US" sz="16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ea typeface="黑体" panose="02010609060101010101" pitchFamily="2" charset="-122"/>
              </a:endParaRPr>
            </a:p>
          </p:txBody>
        </p:sp>
      </p:grpSp>
      <p:grpSp>
        <p:nvGrpSpPr>
          <p:cNvPr id="40" name="Group 20"/>
          <p:cNvGrpSpPr/>
          <p:nvPr/>
        </p:nvGrpSpPr>
        <p:grpSpPr bwMode="auto">
          <a:xfrm>
            <a:off x="4560211" y="2517013"/>
            <a:ext cx="4116265" cy="421086"/>
            <a:chOff x="3360" y="668"/>
            <a:chExt cx="2589" cy="306"/>
          </a:xfrm>
        </p:grpSpPr>
        <p:sp>
          <p:nvSpPr>
            <p:cNvPr id="41" name="AutoShape 21"/>
            <p:cNvSpPr>
              <a:spLocks noChangeArrowheads="1"/>
            </p:cNvSpPr>
            <p:nvPr/>
          </p:nvSpPr>
          <p:spPr bwMode="auto">
            <a:xfrm>
              <a:off x="3360" y="720"/>
              <a:ext cx="2252" cy="254"/>
            </a:xfrm>
            <a:prstGeom prst="roundRect">
              <a:avLst>
                <a:gd name="adj" fmla="val 11144"/>
              </a:avLst>
            </a:prstGeom>
            <a:solidFill>
              <a:srgbClr val="00FFFF">
                <a:alpha val="20000"/>
              </a:srgbClr>
            </a:solidFill>
            <a:ln w="9525" algn="ctr">
              <a:solidFill>
                <a:srgbClr val="008080"/>
              </a:solidFill>
              <a:round/>
            </a:ln>
          </p:spPr>
          <p:txBody>
            <a:bodyPr wrap="none" anchor="ctr"/>
            <a:lstStyle/>
            <a:p>
              <a:pPr algn="ctr" latinLnBrk="1">
                <a:spcBef>
                  <a:spcPct val="50000"/>
                </a:spcBef>
              </a:pPr>
              <a:endParaRPr kumimoji="1" lang="zh-CN" altLang="zh-CN" sz="1500" b="1">
                <a:ea typeface="黑体" panose="02010609060101010101" pitchFamily="2" charset="-122"/>
                <a:cs typeface="Arial" panose="020B0604020202020204" pitchFamily="34" charset="0"/>
              </a:endParaRPr>
            </a:p>
          </p:txBody>
        </p:sp>
        <p:sp>
          <p:nvSpPr>
            <p:cNvPr id="42" name="Text Box 22"/>
            <p:cNvSpPr txBox="1">
              <a:spLocks noChangeArrowheads="1"/>
            </p:cNvSpPr>
            <p:nvPr/>
          </p:nvSpPr>
          <p:spPr bwMode="auto">
            <a:xfrm>
              <a:off x="3408" y="668"/>
              <a:ext cx="2541" cy="282"/>
            </a:xfrm>
            <a:prstGeom prst="rect">
              <a:avLst/>
            </a:prstGeom>
            <a:noFill/>
            <a:ln w="9525">
              <a:noFill/>
              <a:miter lim="800000"/>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lnSpc>
                  <a:spcPct val="120000"/>
                </a:lnSpc>
                <a:spcBef>
                  <a:spcPct val="20000"/>
                </a:spcBef>
              </a:pPr>
              <a:r>
                <a:rPr lang="en-US" altLang="zh-CN"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ea typeface="黑体" panose="02010609060101010101" pitchFamily="2" charset="-122"/>
                </a:rPr>
                <a:t>3.</a:t>
              </a:r>
              <a:r>
                <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ea typeface="黑体" panose="02010609060101010101" pitchFamily="2" charset="-122"/>
                </a:rPr>
                <a:t>三业联通：</a:t>
              </a:r>
              <a:r>
                <a:rPr lang="zh-CN" altLang="en-US" sz="16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ea typeface="黑体" panose="02010609060101010101" pitchFamily="2" charset="-122"/>
                </a:rPr>
                <a:t>就业有质量</a:t>
              </a:r>
              <a:endParaRPr lang="zh-CN" altLang="en-US" sz="16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ea typeface="黑体" panose="02010609060101010101" pitchFamily="2" charset="-122"/>
              </a:endParaRPr>
            </a:p>
          </p:txBody>
        </p:sp>
      </p:grpSp>
      <p:grpSp>
        <p:nvGrpSpPr>
          <p:cNvPr id="43" name="Group 20"/>
          <p:cNvGrpSpPr/>
          <p:nvPr/>
        </p:nvGrpSpPr>
        <p:grpSpPr bwMode="auto">
          <a:xfrm>
            <a:off x="5103815" y="1820750"/>
            <a:ext cx="3644651" cy="421086"/>
            <a:chOff x="3360" y="668"/>
            <a:chExt cx="2589" cy="306"/>
          </a:xfrm>
        </p:grpSpPr>
        <p:sp>
          <p:nvSpPr>
            <p:cNvPr id="44" name="AutoShape 21"/>
            <p:cNvSpPr>
              <a:spLocks noChangeArrowheads="1"/>
            </p:cNvSpPr>
            <p:nvPr/>
          </p:nvSpPr>
          <p:spPr bwMode="auto">
            <a:xfrm>
              <a:off x="3360" y="720"/>
              <a:ext cx="2252" cy="254"/>
            </a:xfrm>
            <a:prstGeom prst="roundRect">
              <a:avLst>
                <a:gd name="adj" fmla="val 11144"/>
              </a:avLst>
            </a:prstGeom>
            <a:solidFill>
              <a:srgbClr val="00FFFF">
                <a:alpha val="20000"/>
              </a:srgbClr>
            </a:solidFill>
            <a:ln w="9525" algn="ctr">
              <a:solidFill>
                <a:srgbClr val="008080"/>
              </a:solidFill>
              <a:round/>
            </a:ln>
          </p:spPr>
          <p:txBody>
            <a:bodyPr wrap="none" anchor="ctr"/>
            <a:lstStyle/>
            <a:p>
              <a:pPr algn="ctr" latinLnBrk="1">
                <a:spcBef>
                  <a:spcPct val="50000"/>
                </a:spcBef>
              </a:pPr>
              <a:endParaRPr kumimoji="1" lang="zh-CN" altLang="zh-CN" sz="1500" b="1">
                <a:ea typeface="黑体" panose="02010609060101010101" pitchFamily="2" charset="-122"/>
                <a:cs typeface="Arial" panose="020B0604020202020204" pitchFamily="34" charset="0"/>
              </a:endParaRPr>
            </a:p>
          </p:txBody>
        </p:sp>
        <p:sp>
          <p:nvSpPr>
            <p:cNvPr id="45" name="Text Box 22"/>
            <p:cNvSpPr txBox="1">
              <a:spLocks noChangeArrowheads="1"/>
            </p:cNvSpPr>
            <p:nvPr/>
          </p:nvSpPr>
          <p:spPr bwMode="auto">
            <a:xfrm>
              <a:off x="3408" y="668"/>
              <a:ext cx="2541" cy="282"/>
            </a:xfrm>
            <a:prstGeom prst="rect">
              <a:avLst/>
            </a:prstGeom>
            <a:noFill/>
            <a:ln w="9525">
              <a:noFill/>
              <a:miter lim="800000"/>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lnSpc>
                  <a:spcPct val="120000"/>
                </a:lnSpc>
                <a:spcBef>
                  <a:spcPct val="20000"/>
                </a:spcBef>
              </a:pPr>
              <a:r>
                <a:rPr lang="en-US" altLang="zh-CN"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ea typeface="黑体" panose="02010609060101010101" pitchFamily="2" charset="-122"/>
                </a:rPr>
                <a:t>4.</a:t>
              </a:r>
              <a:r>
                <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ea typeface="黑体" panose="02010609060101010101" pitchFamily="2" charset="-122"/>
                </a:rPr>
                <a:t>四链格局：</a:t>
              </a:r>
              <a:r>
                <a:rPr lang="zh-CN" altLang="en-US" sz="16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ea typeface="黑体" panose="02010609060101010101" pitchFamily="2" charset="-122"/>
                </a:rPr>
                <a:t>发展有保障</a:t>
              </a:r>
              <a:endParaRPr lang="zh-CN" altLang="en-US" sz="16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ea typeface="黑体" panose="02010609060101010101" pitchFamily="2" charset="-122"/>
              </a:endParaRPr>
            </a:p>
          </p:txBody>
        </p:sp>
      </p:grpSp>
      <p:grpSp>
        <p:nvGrpSpPr>
          <p:cNvPr id="46" name="Group 23"/>
          <p:cNvGrpSpPr/>
          <p:nvPr/>
        </p:nvGrpSpPr>
        <p:grpSpPr bwMode="auto">
          <a:xfrm>
            <a:off x="5451151" y="1283261"/>
            <a:ext cx="3081289" cy="424692"/>
            <a:chOff x="3360" y="663"/>
            <a:chExt cx="1986" cy="407"/>
          </a:xfrm>
        </p:grpSpPr>
        <p:sp>
          <p:nvSpPr>
            <p:cNvPr id="47" name="AutoShape 24"/>
            <p:cNvSpPr>
              <a:spLocks noChangeArrowheads="1"/>
            </p:cNvSpPr>
            <p:nvPr/>
          </p:nvSpPr>
          <p:spPr bwMode="auto">
            <a:xfrm>
              <a:off x="3360" y="720"/>
              <a:ext cx="1986" cy="254"/>
            </a:xfrm>
            <a:prstGeom prst="roundRect">
              <a:avLst>
                <a:gd name="adj" fmla="val 11144"/>
              </a:avLst>
            </a:prstGeom>
            <a:solidFill>
              <a:srgbClr val="00FFFF">
                <a:alpha val="20000"/>
              </a:srgbClr>
            </a:solidFill>
            <a:ln w="9525" algn="ctr">
              <a:solidFill>
                <a:srgbClr val="008080"/>
              </a:solidFill>
              <a:round/>
            </a:ln>
          </p:spPr>
          <p:txBody>
            <a:bodyPr wrap="none" anchor="ctr"/>
            <a:lstStyle/>
            <a:p>
              <a:pPr algn="ctr" latinLnBrk="1">
                <a:spcBef>
                  <a:spcPct val="50000"/>
                </a:spcBef>
              </a:pPr>
              <a:endParaRPr kumimoji="1" lang="zh-CN" altLang="zh-CN" sz="1400" b="1">
                <a:ea typeface="黑体" panose="02010609060101010101" pitchFamily="2" charset="-122"/>
                <a:cs typeface="Arial" panose="020B0604020202020204" pitchFamily="34" charset="0"/>
              </a:endParaRPr>
            </a:p>
          </p:txBody>
        </p:sp>
        <p:sp>
          <p:nvSpPr>
            <p:cNvPr id="48" name="Text Box 25"/>
            <p:cNvSpPr txBox="1">
              <a:spLocks noChangeArrowheads="1"/>
            </p:cNvSpPr>
            <p:nvPr/>
          </p:nvSpPr>
          <p:spPr bwMode="auto">
            <a:xfrm>
              <a:off x="3360" y="663"/>
              <a:ext cx="1986" cy="407"/>
            </a:xfrm>
            <a:prstGeom prst="rect">
              <a:avLst/>
            </a:prstGeom>
            <a:noFill/>
            <a:ln w="9525">
              <a:noFill/>
              <a:miter lim="800000"/>
            </a:ln>
          </p:spPr>
          <p:txBody>
            <a:bodyPr wrap="square">
              <a:spAutoFit/>
            </a:bodyPr>
            <a:lstStyle/>
            <a:p>
              <a:pPr eaLnBrk="0" hangingPunct="0">
                <a:lnSpc>
                  <a:spcPct val="120000"/>
                </a:lnSpc>
                <a:spcBef>
                  <a:spcPct val="20000"/>
                </a:spcBef>
              </a:pPr>
              <a:r>
                <a:rPr lang="zh-CN"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ea typeface="黑体" panose="02010609060101010101" pitchFamily="2" charset="-122"/>
                </a:rPr>
                <a:t>三、结语</a:t>
              </a:r>
              <a:endParaRPr lang="zh-CN"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ea typeface="黑体" panose="02010609060101010101" pitchFamily="2" charset="-122"/>
              </a:endParaRPr>
            </a:p>
          </p:txBody>
        </p:sp>
      </p:grpSp>
      <p:sp>
        <p:nvSpPr>
          <p:cNvPr id="49" name="Text Box 26"/>
          <p:cNvSpPr txBox="1">
            <a:spLocks noChangeArrowheads="1"/>
          </p:cNvSpPr>
          <p:nvPr/>
        </p:nvSpPr>
        <p:spPr bwMode="gray">
          <a:xfrm>
            <a:off x="4940146" y="1317095"/>
            <a:ext cx="327334" cy="400110"/>
          </a:xfrm>
          <a:prstGeom prst="rect">
            <a:avLst/>
          </a:prstGeom>
          <a:noFill/>
          <a:ln w="9525">
            <a:noFill/>
            <a:miter lim="800000"/>
          </a:ln>
          <a:effectLst/>
        </p:spPr>
        <p:txBody>
          <a:bodyPr wrap="none">
            <a:spAutoFit/>
          </a:bodyPr>
          <a:lstStyle/>
          <a:p>
            <a:pPr algn="ctr" eaLnBrk="0" hangingPunct="0">
              <a:defRPr/>
            </a:pPr>
            <a:r>
              <a:rPr lang="en-US" altLang="zh-CN" sz="2000" b="1" dirty="0">
                <a:solidFill>
                  <a:srgbClr val="FFFFFF"/>
                </a:solidFill>
                <a:effectLst>
                  <a:outerShdw blurRad="38100" dist="38100" dir="2700000" algn="tl">
                    <a:srgbClr val="000000"/>
                  </a:outerShdw>
                </a:effectLst>
                <a:latin typeface="Arial" panose="020B0604020202020204" pitchFamily="34" charset="0"/>
              </a:rPr>
              <a:t>4</a:t>
            </a:r>
            <a:endParaRPr lang="en-US" altLang="zh-CN" sz="2000" b="1" dirty="0">
              <a:solidFill>
                <a:srgbClr val="FFFFFF"/>
              </a:solidFill>
              <a:effectLst>
                <a:outerShdw blurRad="38100" dist="38100" dir="2700000" algn="tl">
                  <a:srgbClr val="000000"/>
                </a:outerShdw>
              </a:effectLst>
              <a:latin typeface="Arial" panose="020B0604020202020204" pitchFamily="34" charset="0"/>
            </a:endParaRPr>
          </a:p>
        </p:txBody>
      </p:sp>
      <p:sp>
        <p:nvSpPr>
          <p:cNvPr id="3" name="矩形 2"/>
          <p:cNvSpPr/>
          <p:nvPr/>
        </p:nvSpPr>
        <p:spPr>
          <a:xfrm>
            <a:off x="189213" y="467015"/>
            <a:ext cx="3515568" cy="2523768"/>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US" altLang="zh-CN" dirty="0"/>
              <a:t>       </a:t>
            </a:r>
            <a:r>
              <a:rPr lang="zh-CN" altLang="zh-CN" dirty="0"/>
              <a:t>国家大力发展职业教育，推进职业教育改革，</a:t>
            </a:r>
            <a:r>
              <a:rPr lang="zh-CN" altLang="zh-CN" b="1" dirty="0">
                <a:solidFill>
                  <a:srgbClr val="FF0000"/>
                </a:solidFill>
              </a:rPr>
              <a:t>提高职业教育质量，增强职业教育适应性</a:t>
            </a:r>
            <a:r>
              <a:rPr lang="zh-CN" altLang="zh-CN" dirty="0"/>
              <a:t>，建立健全适应社会主义市场经济和社会发展需要、符合技术技能人才成长规律的职业教育制度体系，为全面建设社会主义现代化国家提供有力人才和技能支撑。</a:t>
            </a:r>
            <a:r>
              <a:rPr lang="en-US" altLang="zh-CN" baseline="30000" dirty="0"/>
              <a:t>[7]</a:t>
            </a:r>
            <a:endParaRPr lang="en-US" altLang="zh-CN" baseline="30000" dirty="0"/>
          </a:p>
          <a:p>
            <a:r>
              <a:rPr lang="en-US" altLang="zh-CN" sz="1400" dirty="0">
                <a:latin typeface="楷体" panose="02010609060101010101" pitchFamily="49" charset="-122"/>
                <a:ea typeface="楷体" panose="02010609060101010101" pitchFamily="49" charset="-122"/>
              </a:rPr>
              <a:t>[7]</a:t>
            </a:r>
            <a:r>
              <a:rPr lang="zh-CN" altLang="zh-CN" sz="1400" dirty="0">
                <a:latin typeface="楷体" panose="02010609060101010101" pitchFamily="49" charset="-122"/>
                <a:ea typeface="楷体" panose="02010609060101010101" pitchFamily="49" charset="-122"/>
              </a:rPr>
              <a:t>《中华人民共和国职业教育法》</a:t>
            </a:r>
            <a:endParaRPr lang="zh-CN" altLang="zh-CN" sz="1400" b="1" dirty="0">
              <a:latin typeface="楷体" panose="02010609060101010101" pitchFamily="49" charset="-122"/>
              <a:ea typeface="楷体" panose="02010609060101010101" pitchFamily="49" charset="-122"/>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45"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2000"/>
                                        <p:tgtEl>
                                          <p:spTgt spid="36"/>
                                        </p:tgtEl>
                                      </p:cBhvr>
                                    </p:animEffect>
                                    <p:anim calcmode="lin" valueType="num">
                                      <p:cBhvr>
                                        <p:cTn id="11" dur="2000" fill="hold"/>
                                        <p:tgtEl>
                                          <p:spTgt spid="36"/>
                                        </p:tgtEl>
                                        <p:attrNameLst>
                                          <p:attrName>ppt_w</p:attrName>
                                        </p:attrNameLst>
                                      </p:cBhvr>
                                      <p:tavLst>
                                        <p:tav tm="0" fmla="#ppt_w*sin(2.5*pi*$)">
                                          <p:val>
                                            <p:fltVal val="0"/>
                                          </p:val>
                                        </p:tav>
                                        <p:tav tm="100000">
                                          <p:val>
                                            <p:fltVal val="1"/>
                                          </p:val>
                                        </p:tav>
                                      </p:tavLst>
                                    </p:anim>
                                    <p:anim calcmode="lin" valueType="num">
                                      <p:cBhvr>
                                        <p:cTn id="12" dur="20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71034"/>
                                        </p:tgtEl>
                                        <p:attrNameLst>
                                          <p:attrName>style.visibility</p:attrName>
                                        </p:attrNameLst>
                                      </p:cBhvr>
                                      <p:to>
                                        <p:strVal val="visible"/>
                                      </p:to>
                                    </p:set>
                                    <p:animEffect transition="in" filter="wipe(down)">
                                      <p:cBhvr>
                                        <p:cTn id="17" dur="580">
                                          <p:stCondLst>
                                            <p:cond delay="0"/>
                                          </p:stCondLst>
                                        </p:cTn>
                                        <p:tgtEl>
                                          <p:spTgt spid="171034"/>
                                        </p:tgtEl>
                                      </p:cBhvr>
                                    </p:animEffect>
                                    <p:anim calcmode="lin" valueType="num">
                                      <p:cBhvr>
                                        <p:cTn id="18" dur="1822" tmFilter="0,0; 0.14,0.36; 0.43,0.73; 0.71,0.91; 1.0,1.0">
                                          <p:stCondLst>
                                            <p:cond delay="0"/>
                                          </p:stCondLst>
                                        </p:cTn>
                                        <p:tgtEl>
                                          <p:spTgt spid="17103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7103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7103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7103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71034"/>
                                        </p:tgtEl>
                                        <p:attrNameLst>
                                          <p:attrName>ppt_y</p:attrName>
                                        </p:attrNameLst>
                                      </p:cBhvr>
                                      <p:tavLst>
                                        <p:tav tm="0" fmla="#ppt_y-sin(pi*$)/81">
                                          <p:val>
                                            <p:fltVal val="0"/>
                                          </p:val>
                                        </p:tav>
                                        <p:tav tm="100000">
                                          <p:val>
                                            <p:fltVal val="1"/>
                                          </p:val>
                                        </p:tav>
                                      </p:tavLst>
                                    </p:anim>
                                    <p:animScale>
                                      <p:cBhvr>
                                        <p:cTn id="23" dur="26">
                                          <p:stCondLst>
                                            <p:cond delay="650"/>
                                          </p:stCondLst>
                                        </p:cTn>
                                        <p:tgtEl>
                                          <p:spTgt spid="171034"/>
                                        </p:tgtEl>
                                      </p:cBhvr>
                                      <p:to x="100000" y="60000"/>
                                    </p:animScale>
                                    <p:animScale>
                                      <p:cBhvr>
                                        <p:cTn id="24" dur="166" decel="50000">
                                          <p:stCondLst>
                                            <p:cond delay="676"/>
                                          </p:stCondLst>
                                        </p:cTn>
                                        <p:tgtEl>
                                          <p:spTgt spid="171034"/>
                                        </p:tgtEl>
                                      </p:cBhvr>
                                      <p:to x="100000" y="100000"/>
                                    </p:animScale>
                                    <p:animScale>
                                      <p:cBhvr>
                                        <p:cTn id="25" dur="26">
                                          <p:stCondLst>
                                            <p:cond delay="1312"/>
                                          </p:stCondLst>
                                        </p:cTn>
                                        <p:tgtEl>
                                          <p:spTgt spid="171034"/>
                                        </p:tgtEl>
                                      </p:cBhvr>
                                      <p:to x="100000" y="80000"/>
                                    </p:animScale>
                                    <p:animScale>
                                      <p:cBhvr>
                                        <p:cTn id="26" dur="166" decel="50000">
                                          <p:stCondLst>
                                            <p:cond delay="1338"/>
                                          </p:stCondLst>
                                        </p:cTn>
                                        <p:tgtEl>
                                          <p:spTgt spid="171034"/>
                                        </p:tgtEl>
                                      </p:cBhvr>
                                      <p:to x="100000" y="100000"/>
                                    </p:animScale>
                                    <p:animScale>
                                      <p:cBhvr>
                                        <p:cTn id="27" dur="26">
                                          <p:stCondLst>
                                            <p:cond delay="1642"/>
                                          </p:stCondLst>
                                        </p:cTn>
                                        <p:tgtEl>
                                          <p:spTgt spid="171034"/>
                                        </p:tgtEl>
                                      </p:cBhvr>
                                      <p:to x="100000" y="90000"/>
                                    </p:animScale>
                                    <p:animScale>
                                      <p:cBhvr>
                                        <p:cTn id="28" dur="166" decel="50000">
                                          <p:stCondLst>
                                            <p:cond delay="1668"/>
                                          </p:stCondLst>
                                        </p:cTn>
                                        <p:tgtEl>
                                          <p:spTgt spid="171034"/>
                                        </p:tgtEl>
                                      </p:cBhvr>
                                      <p:to x="100000" y="100000"/>
                                    </p:animScale>
                                    <p:animScale>
                                      <p:cBhvr>
                                        <p:cTn id="29" dur="26">
                                          <p:stCondLst>
                                            <p:cond delay="1808"/>
                                          </p:stCondLst>
                                        </p:cTn>
                                        <p:tgtEl>
                                          <p:spTgt spid="171034"/>
                                        </p:tgtEl>
                                      </p:cBhvr>
                                      <p:to x="100000" y="95000"/>
                                    </p:animScale>
                                    <p:animScale>
                                      <p:cBhvr>
                                        <p:cTn id="30" dur="166" decel="50000">
                                          <p:stCondLst>
                                            <p:cond delay="1834"/>
                                          </p:stCondLst>
                                        </p:cTn>
                                        <p:tgtEl>
                                          <p:spTgt spid="171034"/>
                                        </p:tgtEl>
                                      </p:cBhvr>
                                      <p:to x="100000" y="100000"/>
                                    </p:animScale>
                                  </p:childTnLst>
                                </p:cTn>
                              </p:par>
                            </p:childTnLst>
                          </p:cTn>
                        </p:par>
                        <p:par>
                          <p:cTn id="31" fill="hold">
                            <p:stCondLst>
                              <p:cond delay="2000"/>
                            </p:stCondLst>
                            <p:childTnLst>
                              <p:par>
                                <p:cTn id="32" presetID="1" presetClass="entr" presetSubtype="0" fill="hold" nodeType="afterEffect">
                                  <p:stCondLst>
                                    <p:cond delay="0"/>
                                  </p:stCondLst>
                                  <p:childTnLst>
                                    <p:set>
                                      <p:cBhvr>
                                        <p:cTn id="33" dur="1" fill="hold">
                                          <p:stCondLst>
                                            <p:cond delay="0"/>
                                          </p:stCondLst>
                                        </p:cTn>
                                        <p:tgtEl>
                                          <p:spTgt spid="2254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171035"/>
                                        </p:tgtEl>
                                        <p:attrNameLst>
                                          <p:attrName>style.visibility</p:attrName>
                                        </p:attrNameLst>
                                      </p:cBhvr>
                                      <p:to>
                                        <p:strVal val="visible"/>
                                      </p:to>
                                    </p:set>
                                    <p:animEffect transition="in" filter="wipe(down)">
                                      <p:cBhvr>
                                        <p:cTn id="38" dur="580">
                                          <p:stCondLst>
                                            <p:cond delay="0"/>
                                          </p:stCondLst>
                                        </p:cTn>
                                        <p:tgtEl>
                                          <p:spTgt spid="171035"/>
                                        </p:tgtEl>
                                      </p:cBhvr>
                                    </p:animEffect>
                                    <p:anim calcmode="lin" valueType="num">
                                      <p:cBhvr>
                                        <p:cTn id="39" dur="1822" tmFilter="0,0; 0.14,0.36; 0.43,0.73; 0.71,0.91; 1.0,1.0">
                                          <p:stCondLst>
                                            <p:cond delay="0"/>
                                          </p:stCondLst>
                                        </p:cTn>
                                        <p:tgtEl>
                                          <p:spTgt spid="171035"/>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71035"/>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71035"/>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71035"/>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71035"/>
                                        </p:tgtEl>
                                        <p:attrNameLst>
                                          <p:attrName>ppt_y</p:attrName>
                                        </p:attrNameLst>
                                      </p:cBhvr>
                                      <p:tavLst>
                                        <p:tav tm="0" fmla="#ppt_y-sin(pi*$)/81">
                                          <p:val>
                                            <p:fltVal val="0"/>
                                          </p:val>
                                        </p:tav>
                                        <p:tav tm="100000">
                                          <p:val>
                                            <p:fltVal val="1"/>
                                          </p:val>
                                        </p:tav>
                                      </p:tavLst>
                                    </p:anim>
                                    <p:animScale>
                                      <p:cBhvr>
                                        <p:cTn id="44" dur="26">
                                          <p:stCondLst>
                                            <p:cond delay="650"/>
                                          </p:stCondLst>
                                        </p:cTn>
                                        <p:tgtEl>
                                          <p:spTgt spid="171035"/>
                                        </p:tgtEl>
                                      </p:cBhvr>
                                      <p:to x="100000" y="60000"/>
                                    </p:animScale>
                                    <p:animScale>
                                      <p:cBhvr>
                                        <p:cTn id="45" dur="166" decel="50000">
                                          <p:stCondLst>
                                            <p:cond delay="676"/>
                                          </p:stCondLst>
                                        </p:cTn>
                                        <p:tgtEl>
                                          <p:spTgt spid="171035"/>
                                        </p:tgtEl>
                                      </p:cBhvr>
                                      <p:to x="100000" y="100000"/>
                                    </p:animScale>
                                    <p:animScale>
                                      <p:cBhvr>
                                        <p:cTn id="46" dur="26">
                                          <p:stCondLst>
                                            <p:cond delay="1312"/>
                                          </p:stCondLst>
                                        </p:cTn>
                                        <p:tgtEl>
                                          <p:spTgt spid="171035"/>
                                        </p:tgtEl>
                                      </p:cBhvr>
                                      <p:to x="100000" y="80000"/>
                                    </p:animScale>
                                    <p:animScale>
                                      <p:cBhvr>
                                        <p:cTn id="47" dur="166" decel="50000">
                                          <p:stCondLst>
                                            <p:cond delay="1338"/>
                                          </p:stCondLst>
                                        </p:cTn>
                                        <p:tgtEl>
                                          <p:spTgt spid="171035"/>
                                        </p:tgtEl>
                                      </p:cBhvr>
                                      <p:to x="100000" y="100000"/>
                                    </p:animScale>
                                    <p:animScale>
                                      <p:cBhvr>
                                        <p:cTn id="48" dur="26">
                                          <p:stCondLst>
                                            <p:cond delay="1642"/>
                                          </p:stCondLst>
                                        </p:cTn>
                                        <p:tgtEl>
                                          <p:spTgt spid="171035"/>
                                        </p:tgtEl>
                                      </p:cBhvr>
                                      <p:to x="100000" y="90000"/>
                                    </p:animScale>
                                    <p:animScale>
                                      <p:cBhvr>
                                        <p:cTn id="49" dur="166" decel="50000">
                                          <p:stCondLst>
                                            <p:cond delay="1668"/>
                                          </p:stCondLst>
                                        </p:cTn>
                                        <p:tgtEl>
                                          <p:spTgt spid="171035"/>
                                        </p:tgtEl>
                                      </p:cBhvr>
                                      <p:to x="100000" y="100000"/>
                                    </p:animScale>
                                    <p:animScale>
                                      <p:cBhvr>
                                        <p:cTn id="50" dur="26">
                                          <p:stCondLst>
                                            <p:cond delay="1808"/>
                                          </p:stCondLst>
                                        </p:cTn>
                                        <p:tgtEl>
                                          <p:spTgt spid="171035"/>
                                        </p:tgtEl>
                                      </p:cBhvr>
                                      <p:to x="100000" y="95000"/>
                                    </p:animScale>
                                    <p:animScale>
                                      <p:cBhvr>
                                        <p:cTn id="51" dur="166" decel="50000">
                                          <p:stCondLst>
                                            <p:cond delay="1834"/>
                                          </p:stCondLst>
                                        </p:cTn>
                                        <p:tgtEl>
                                          <p:spTgt spid="171035"/>
                                        </p:tgtEl>
                                      </p:cBhvr>
                                      <p:to x="100000" y="100000"/>
                                    </p:animScale>
                                  </p:childTnLst>
                                </p:cTn>
                              </p:par>
                            </p:childTnLst>
                          </p:cTn>
                        </p:par>
                        <p:par>
                          <p:cTn id="52" fill="hold">
                            <p:stCondLst>
                              <p:cond delay="2000"/>
                            </p:stCondLst>
                            <p:childTnLst>
                              <p:par>
                                <p:cTn id="53" presetID="1" presetClass="entr" presetSubtype="0" fill="hold" nodeType="afterEffect">
                                  <p:stCondLst>
                                    <p:cond delay="0"/>
                                  </p:stCondLst>
                                  <p:childTnLst>
                                    <p:set>
                                      <p:cBhvr>
                                        <p:cTn id="54" dur="1" fill="hold">
                                          <p:stCondLst>
                                            <p:cond delay="0"/>
                                          </p:stCondLst>
                                        </p:cTn>
                                        <p:tgtEl>
                                          <p:spTgt spid="22542"/>
                                        </p:tgtEl>
                                        <p:attrNameLst>
                                          <p:attrName>style.visibility</p:attrName>
                                        </p:attrNameLst>
                                      </p:cBhvr>
                                      <p:to>
                                        <p:strVal val="visible"/>
                                      </p:to>
                                    </p:set>
                                  </p:childTnLst>
                                </p:cTn>
                              </p:par>
                            </p:childTnLst>
                          </p:cTn>
                        </p:par>
                        <p:par>
                          <p:cTn id="55" fill="hold">
                            <p:stCondLst>
                              <p:cond delay="2000"/>
                            </p:stCondLst>
                            <p:childTnLst>
                              <p:par>
                                <p:cTn id="56" presetID="26" presetClass="entr" presetSubtype="0" fill="hold" grpId="0" nodeType="afterEffect">
                                  <p:stCondLst>
                                    <p:cond delay="0"/>
                                  </p:stCondLst>
                                  <p:childTnLst>
                                    <p:set>
                                      <p:cBhvr>
                                        <p:cTn id="57" dur="1" fill="hold">
                                          <p:stCondLst>
                                            <p:cond delay="0"/>
                                          </p:stCondLst>
                                        </p:cTn>
                                        <p:tgtEl>
                                          <p:spTgt spid="171036"/>
                                        </p:tgtEl>
                                        <p:attrNameLst>
                                          <p:attrName>style.visibility</p:attrName>
                                        </p:attrNameLst>
                                      </p:cBhvr>
                                      <p:to>
                                        <p:strVal val="visible"/>
                                      </p:to>
                                    </p:set>
                                    <p:animEffect transition="in" filter="wipe(down)">
                                      <p:cBhvr>
                                        <p:cTn id="58" dur="580">
                                          <p:stCondLst>
                                            <p:cond delay="0"/>
                                          </p:stCondLst>
                                        </p:cTn>
                                        <p:tgtEl>
                                          <p:spTgt spid="171036"/>
                                        </p:tgtEl>
                                      </p:cBhvr>
                                    </p:animEffect>
                                    <p:anim calcmode="lin" valueType="num">
                                      <p:cBhvr>
                                        <p:cTn id="59" dur="1822" tmFilter="0,0; 0.14,0.36; 0.43,0.73; 0.71,0.91; 1.0,1.0">
                                          <p:stCondLst>
                                            <p:cond delay="0"/>
                                          </p:stCondLst>
                                        </p:cTn>
                                        <p:tgtEl>
                                          <p:spTgt spid="171036"/>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71036"/>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71036"/>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71036"/>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71036"/>
                                        </p:tgtEl>
                                        <p:attrNameLst>
                                          <p:attrName>ppt_y</p:attrName>
                                        </p:attrNameLst>
                                      </p:cBhvr>
                                      <p:tavLst>
                                        <p:tav tm="0" fmla="#ppt_y-sin(pi*$)/81">
                                          <p:val>
                                            <p:fltVal val="0"/>
                                          </p:val>
                                        </p:tav>
                                        <p:tav tm="100000">
                                          <p:val>
                                            <p:fltVal val="1"/>
                                          </p:val>
                                        </p:tav>
                                      </p:tavLst>
                                    </p:anim>
                                    <p:animScale>
                                      <p:cBhvr>
                                        <p:cTn id="64" dur="26">
                                          <p:stCondLst>
                                            <p:cond delay="650"/>
                                          </p:stCondLst>
                                        </p:cTn>
                                        <p:tgtEl>
                                          <p:spTgt spid="171036"/>
                                        </p:tgtEl>
                                      </p:cBhvr>
                                      <p:to x="100000" y="60000"/>
                                    </p:animScale>
                                    <p:animScale>
                                      <p:cBhvr>
                                        <p:cTn id="65" dur="166" decel="50000">
                                          <p:stCondLst>
                                            <p:cond delay="676"/>
                                          </p:stCondLst>
                                        </p:cTn>
                                        <p:tgtEl>
                                          <p:spTgt spid="171036"/>
                                        </p:tgtEl>
                                      </p:cBhvr>
                                      <p:to x="100000" y="100000"/>
                                    </p:animScale>
                                    <p:animScale>
                                      <p:cBhvr>
                                        <p:cTn id="66" dur="26">
                                          <p:stCondLst>
                                            <p:cond delay="1312"/>
                                          </p:stCondLst>
                                        </p:cTn>
                                        <p:tgtEl>
                                          <p:spTgt spid="171036"/>
                                        </p:tgtEl>
                                      </p:cBhvr>
                                      <p:to x="100000" y="80000"/>
                                    </p:animScale>
                                    <p:animScale>
                                      <p:cBhvr>
                                        <p:cTn id="67" dur="166" decel="50000">
                                          <p:stCondLst>
                                            <p:cond delay="1338"/>
                                          </p:stCondLst>
                                        </p:cTn>
                                        <p:tgtEl>
                                          <p:spTgt spid="171036"/>
                                        </p:tgtEl>
                                      </p:cBhvr>
                                      <p:to x="100000" y="100000"/>
                                    </p:animScale>
                                    <p:animScale>
                                      <p:cBhvr>
                                        <p:cTn id="68" dur="26">
                                          <p:stCondLst>
                                            <p:cond delay="1642"/>
                                          </p:stCondLst>
                                        </p:cTn>
                                        <p:tgtEl>
                                          <p:spTgt spid="171036"/>
                                        </p:tgtEl>
                                      </p:cBhvr>
                                      <p:to x="100000" y="90000"/>
                                    </p:animScale>
                                    <p:animScale>
                                      <p:cBhvr>
                                        <p:cTn id="69" dur="166" decel="50000">
                                          <p:stCondLst>
                                            <p:cond delay="1668"/>
                                          </p:stCondLst>
                                        </p:cTn>
                                        <p:tgtEl>
                                          <p:spTgt spid="171036"/>
                                        </p:tgtEl>
                                      </p:cBhvr>
                                      <p:to x="100000" y="100000"/>
                                    </p:animScale>
                                    <p:animScale>
                                      <p:cBhvr>
                                        <p:cTn id="70" dur="26">
                                          <p:stCondLst>
                                            <p:cond delay="1808"/>
                                          </p:stCondLst>
                                        </p:cTn>
                                        <p:tgtEl>
                                          <p:spTgt spid="171036"/>
                                        </p:tgtEl>
                                      </p:cBhvr>
                                      <p:to x="100000" y="95000"/>
                                    </p:animScale>
                                    <p:animScale>
                                      <p:cBhvr>
                                        <p:cTn id="71" dur="166" decel="50000">
                                          <p:stCondLst>
                                            <p:cond delay="1834"/>
                                          </p:stCondLst>
                                        </p:cTn>
                                        <p:tgtEl>
                                          <p:spTgt spid="171036"/>
                                        </p:tgtEl>
                                      </p:cBhvr>
                                      <p:to x="100000" y="100000"/>
                                    </p:animScale>
                                  </p:childTnLst>
                                </p:cTn>
                              </p:par>
                            </p:childTnLst>
                          </p:cTn>
                        </p:par>
                        <p:par>
                          <p:cTn id="72" fill="hold">
                            <p:stCondLst>
                              <p:cond delay="4000"/>
                            </p:stCondLst>
                            <p:childTnLst>
                              <p:par>
                                <p:cTn id="73" presetID="1" presetClass="entr" presetSubtype="0" fill="hold" nodeType="after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childTnLst>
                          </p:cTn>
                        </p:par>
                        <p:par>
                          <p:cTn id="75" fill="hold">
                            <p:stCondLst>
                              <p:cond delay="4000"/>
                            </p:stCondLst>
                            <p:childTnLst>
                              <p:par>
                                <p:cTn id="76" presetID="26" presetClass="entr" presetSubtype="0" fill="hold" grpId="0" nodeType="afterEffect">
                                  <p:stCondLst>
                                    <p:cond delay="0"/>
                                  </p:stCondLst>
                                  <p:childTnLst>
                                    <p:set>
                                      <p:cBhvr>
                                        <p:cTn id="77" dur="1" fill="hold">
                                          <p:stCondLst>
                                            <p:cond delay="0"/>
                                          </p:stCondLst>
                                        </p:cTn>
                                        <p:tgtEl>
                                          <p:spTgt spid="171037"/>
                                        </p:tgtEl>
                                        <p:attrNameLst>
                                          <p:attrName>style.visibility</p:attrName>
                                        </p:attrNameLst>
                                      </p:cBhvr>
                                      <p:to>
                                        <p:strVal val="visible"/>
                                      </p:to>
                                    </p:set>
                                    <p:animEffect transition="in" filter="wipe(down)">
                                      <p:cBhvr>
                                        <p:cTn id="78" dur="580">
                                          <p:stCondLst>
                                            <p:cond delay="0"/>
                                          </p:stCondLst>
                                        </p:cTn>
                                        <p:tgtEl>
                                          <p:spTgt spid="171037"/>
                                        </p:tgtEl>
                                      </p:cBhvr>
                                    </p:animEffect>
                                    <p:anim calcmode="lin" valueType="num">
                                      <p:cBhvr>
                                        <p:cTn id="79" dur="1822" tmFilter="0,0; 0.14,0.36; 0.43,0.73; 0.71,0.91; 1.0,1.0">
                                          <p:stCondLst>
                                            <p:cond delay="0"/>
                                          </p:stCondLst>
                                        </p:cTn>
                                        <p:tgtEl>
                                          <p:spTgt spid="171037"/>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71037"/>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71037"/>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71037"/>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71037"/>
                                        </p:tgtEl>
                                        <p:attrNameLst>
                                          <p:attrName>ppt_y</p:attrName>
                                        </p:attrNameLst>
                                      </p:cBhvr>
                                      <p:tavLst>
                                        <p:tav tm="0" fmla="#ppt_y-sin(pi*$)/81">
                                          <p:val>
                                            <p:fltVal val="0"/>
                                          </p:val>
                                        </p:tav>
                                        <p:tav tm="100000">
                                          <p:val>
                                            <p:fltVal val="1"/>
                                          </p:val>
                                        </p:tav>
                                      </p:tavLst>
                                    </p:anim>
                                    <p:animScale>
                                      <p:cBhvr>
                                        <p:cTn id="84" dur="26">
                                          <p:stCondLst>
                                            <p:cond delay="650"/>
                                          </p:stCondLst>
                                        </p:cTn>
                                        <p:tgtEl>
                                          <p:spTgt spid="171037"/>
                                        </p:tgtEl>
                                      </p:cBhvr>
                                      <p:to x="100000" y="60000"/>
                                    </p:animScale>
                                    <p:animScale>
                                      <p:cBhvr>
                                        <p:cTn id="85" dur="166" decel="50000">
                                          <p:stCondLst>
                                            <p:cond delay="676"/>
                                          </p:stCondLst>
                                        </p:cTn>
                                        <p:tgtEl>
                                          <p:spTgt spid="171037"/>
                                        </p:tgtEl>
                                      </p:cBhvr>
                                      <p:to x="100000" y="100000"/>
                                    </p:animScale>
                                    <p:animScale>
                                      <p:cBhvr>
                                        <p:cTn id="86" dur="26">
                                          <p:stCondLst>
                                            <p:cond delay="1312"/>
                                          </p:stCondLst>
                                        </p:cTn>
                                        <p:tgtEl>
                                          <p:spTgt spid="171037"/>
                                        </p:tgtEl>
                                      </p:cBhvr>
                                      <p:to x="100000" y="80000"/>
                                    </p:animScale>
                                    <p:animScale>
                                      <p:cBhvr>
                                        <p:cTn id="87" dur="166" decel="50000">
                                          <p:stCondLst>
                                            <p:cond delay="1338"/>
                                          </p:stCondLst>
                                        </p:cTn>
                                        <p:tgtEl>
                                          <p:spTgt spid="171037"/>
                                        </p:tgtEl>
                                      </p:cBhvr>
                                      <p:to x="100000" y="100000"/>
                                    </p:animScale>
                                    <p:animScale>
                                      <p:cBhvr>
                                        <p:cTn id="88" dur="26">
                                          <p:stCondLst>
                                            <p:cond delay="1642"/>
                                          </p:stCondLst>
                                        </p:cTn>
                                        <p:tgtEl>
                                          <p:spTgt spid="171037"/>
                                        </p:tgtEl>
                                      </p:cBhvr>
                                      <p:to x="100000" y="90000"/>
                                    </p:animScale>
                                    <p:animScale>
                                      <p:cBhvr>
                                        <p:cTn id="89" dur="166" decel="50000">
                                          <p:stCondLst>
                                            <p:cond delay="1668"/>
                                          </p:stCondLst>
                                        </p:cTn>
                                        <p:tgtEl>
                                          <p:spTgt spid="171037"/>
                                        </p:tgtEl>
                                      </p:cBhvr>
                                      <p:to x="100000" y="100000"/>
                                    </p:animScale>
                                    <p:animScale>
                                      <p:cBhvr>
                                        <p:cTn id="90" dur="26">
                                          <p:stCondLst>
                                            <p:cond delay="1808"/>
                                          </p:stCondLst>
                                        </p:cTn>
                                        <p:tgtEl>
                                          <p:spTgt spid="171037"/>
                                        </p:tgtEl>
                                      </p:cBhvr>
                                      <p:to x="100000" y="95000"/>
                                    </p:animScale>
                                    <p:animScale>
                                      <p:cBhvr>
                                        <p:cTn id="91" dur="166" decel="50000">
                                          <p:stCondLst>
                                            <p:cond delay="1834"/>
                                          </p:stCondLst>
                                        </p:cTn>
                                        <p:tgtEl>
                                          <p:spTgt spid="171037"/>
                                        </p:tgtEl>
                                      </p:cBhvr>
                                      <p:to x="100000" y="100000"/>
                                    </p:animScale>
                                  </p:childTnLst>
                                </p:cTn>
                              </p:par>
                            </p:childTnLst>
                          </p:cTn>
                        </p:par>
                        <p:par>
                          <p:cTn id="92" fill="hold">
                            <p:stCondLst>
                              <p:cond delay="6000"/>
                            </p:stCondLst>
                            <p:childTnLst>
                              <p:par>
                                <p:cTn id="93" presetID="1" presetClass="entr" presetSubtype="0" fill="hold" nodeType="afterEffect">
                                  <p:stCondLst>
                                    <p:cond delay="0"/>
                                  </p:stCondLst>
                                  <p:childTnLst>
                                    <p:set>
                                      <p:cBhvr>
                                        <p:cTn id="94" dur="1" fill="hold">
                                          <p:stCondLst>
                                            <p:cond delay="0"/>
                                          </p:stCondLst>
                                        </p:cTn>
                                        <p:tgtEl>
                                          <p:spTgt spid="40"/>
                                        </p:tgtEl>
                                        <p:attrNameLst>
                                          <p:attrName>style.visibility</p:attrName>
                                        </p:attrNameLst>
                                      </p:cBhvr>
                                      <p:to>
                                        <p:strVal val="visible"/>
                                      </p:to>
                                    </p:set>
                                  </p:childTnLst>
                                </p:cTn>
                              </p:par>
                            </p:childTnLst>
                          </p:cTn>
                        </p:par>
                        <p:par>
                          <p:cTn id="95" fill="hold">
                            <p:stCondLst>
                              <p:cond delay="6000"/>
                            </p:stCondLst>
                            <p:childTnLst>
                              <p:par>
                                <p:cTn id="96" presetID="26" presetClass="entr" presetSubtype="0" fill="hold" grpId="0" nodeType="afterEffect">
                                  <p:stCondLst>
                                    <p:cond delay="0"/>
                                  </p:stCondLst>
                                  <p:childTnLst>
                                    <p:set>
                                      <p:cBhvr>
                                        <p:cTn id="97" dur="1" fill="hold">
                                          <p:stCondLst>
                                            <p:cond delay="0"/>
                                          </p:stCondLst>
                                        </p:cTn>
                                        <p:tgtEl>
                                          <p:spTgt spid="171038"/>
                                        </p:tgtEl>
                                        <p:attrNameLst>
                                          <p:attrName>style.visibility</p:attrName>
                                        </p:attrNameLst>
                                      </p:cBhvr>
                                      <p:to>
                                        <p:strVal val="visible"/>
                                      </p:to>
                                    </p:set>
                                    <p:animEffect transition="in" filter="wipe(down)">
                                      <p:cBhvr>
                                        <p:cTn id="98" dur="580">
                                          <p:stCondLst>
                                            <p:cond delay="0"/>
                                          </p:stCondLst>
                                        </p:cTn>
                                        <p:tgtEl>
                                          <p:spTgt spid="171038"/>
                                        </p:tgtEl>
                                      </p:cBhvr>
                                    </p:animEffect>
                                    <p:anim calcmode="lin" valueType="num">
                                      <p:cBhvr>
                                        <p:cTn id="99" dur="1822" tmFilter="0,0; 0.14,0.36; 0.43,0.73; 0.71,0.91; 1.0,1.0">
                                          <p:stCondLst>
                                            <p:cond delay="0"/>
                                          </p:stCondLst>
                                        </p:cTn>
                                        <p:tgtEl>
                                          <p:spTgt spid="171038"/>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171038"/>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171038"/>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171038"/>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171038"/>
                                        </p:tgtEl>
                                        <p:attrNameLst>
                                          <p:attrName>ppt_y</p:attrName>
                                        </p:attrNameLst>
                                      </p:cBhvr>
                                      <p:tavLst>
                                        <p:tav tm="0" fmla="#ppt_y-sin(pi*$)/81">
                                          <p:val>
                                            <p:fltVal val="0"/>
                                          </p:val>
                                        </p:tav>
                                        <p:tav tm="100000">
                                          <p:val>
                                            <p:fltVal val="1"/>
                                          </p:val>
                                        </p:tav>
                                      </p:tavLst>
                                    </p:anim>
                                    <p:animScale>
                                      <p:cBhvr>
                                        <p:cTn id="104" dur="26">
                                          <p:stCondLst>
                                            <p:cond delay="650"/>
                                          </p:stCondLst>
                                        </p:cTn>
                                        <p:tgtEl>
                                          <p:spTgt spid="171038"/>
                                        </p:tgtEl>
                                      </p:cBhvr>
                                      <p:to x="100000" y="60000"/>
                                    </p:animScale>
                                    <p:animScale>
                                      <p:cBhvr>
                                        <p:cTn id="105" dur="166" decel="50000">
                                          <p:stCondLst>
                                            <p:cond delay="676"/>
                                          </p:stCondLst>
                                        </p:cTn>
                                        <p:tgtEl>
                                          <p:spTgt spid="171038"/>
                                        </p:tgtEl>
                                      </p:cBhvr>
                                      <p:to x="100000" y="100000"/>
                                    </p:animScale>
                                    <p:animScale>
                                      <p:cBhvr>
                                        <p:cTn id="106" dur="26">
                                          <p:stCondLst>
                                            <p:cond delay="1312"/>
                                          </p:stCondLst>
                                        </p:cTn>
                                        <p:tgtEl>
                                          <p:spTgt spid="171038"/>
                                        </p:tgtEl>
                                      </p:cBhvr>
                                      <p:to x="100000" y="80000"/>
                                    </p:animScale>
                                    <p:animScale>
                                      <p:cBhvr>
                                        <p:cTn id="107" dur="166" decel="50000">
                                          <p:stCondLst>
                                            <p:cond delay="1338"/>
                                          </p:stCondLst>
                                        </p:cTn>
                                        <p:tgtEl>
                                          <p:spTgt spid="171038"/>
                                        </p:tgtEl>
                                      </p:cBhvr>
                                      <p:to x="100000" y="100000"/>
                                    </p:animScale>
                                    <p:animScale>
                                      <p:cBhvr>
                                        <p:cTn id="108" dur="26">
                                          <p:stCondLst>
                                            <p:cond delay="1642"/>
                                          </p:stCondLst>
                                        </p:cTn>
                                        <p:tgtEl>
                                          <p:spTgt spid="171038"/>
                                        </p:tgtEl>
                                      </p:cBhvr>
                                      <p:to x="100000" y="90000"/>
                                    </p:animScale>
                                    <p:animScale>
                                      <p:cBhvr>
                                        <p:cTn id="109" dur="166" decel="50000">
                                          <p:stCondLst>
                                            <p:cond delay="1668"/>
                                          </p:stCondLst>
                                        </p:cTn>
                                        <p:tgtEl>
                                          <p:spTgt spid="171038"/>
                                        </p:tgtEl>
                                      </p:cBhvr>
                                      <p:to x="100000" y="100000"/>
                                    </p:animScale>
                                    <p:animScale>
                                      <p:cBhvr>
                                        <p:cTn id="110" dur="26">
                                          <p:stCondLst>
                                            <p:cond delay="1808"/>
                                          </p:stCondLst>
                                        </p:cTn>
                                        <p:tgtEl>
                                          <p:spTgt spid="171038"/>
                                        </p:tgtEl>
                                      </p:cBhvr>
                                      <p:to x="100000" y="95000"/>
                                    </p:animScale>
                                    <p:animScale>
                                      <p:cBhvr>
                                        <p:cTn id="111" dur="166" decel="50000">
                                          <p:stCondLst>
                                            <p:cond delay="1834"/>
                                          </p:stCondLst>
                                        </p:cTn>
                                        <p:tgtEl>
                                          <p:spTgt spid="171038"/>
                                        </p:tgtEl>
                                      </p:cBhvr>
                                      <p:to x="100000" y="100000"/>
                                    </p:animScale>
                                  </p:childTnLst>
                                </p:cTn>
                              </p:par>
                            </p:childTnLst>
                          </p:cTn>
                        </p:par>
                        <p:par>
                          <p:cTn id="112" fill="hold">
                            <p:stCondLst>
                              <p:cond delay="8000"/>
                            </p:stCondLst>
                            <p:childTnLst>
                              <p:par>
                                <p:cTn id="113" presetID="1" presetClass="entr" presetSubtype="0" fill="hold" nodeType="afterEffect">
                                  <p:stCondLst>
                                    <p:cond delay="0"/>
                                  </p:stCondLst>
                                  <p:childTnLst>
                                    <p:set>
                                      <p:cBhvr>
                                        <p:cTn id="114" dur="1" fill="hold">
                                          <p:stCondLst>
                                            <p:cond delay="0"/>
                                          </p:stCondLst>
                                        </p:cTn>
                                        <p:tgtEl>
                                          <p:spTgt spid="43"/>
                                        </p:tgtEl>
                                        <p:attrNameLst>
                                          <p:attrName>style.visibility</p:attrName>
                                        </p:attrNameLst>
                                      </p:cBhvr>
                                      <p:to>
                                        <p:strVal val="visible"/>
                                      </p:to>
                                    </p:set>
                                  </p:childTnLst>
                                </p:cTn>
                              </p:par>
                            </p:childTnLst>
                          </p:cTn>
                        </p:par>
                        <p:par>
                          <p:cTn id="115" fill="hold">
                            <p:stCondLst>
                              <p:cond delay="8000"/>
                            </p:stCondLst>
                            <p:childTnLst>
                              <p:par>
                                <p:cTn id="116" presetID="1" presetClass="entr" presetSubtype="0" fill="hold" nodeType="afterEffect">
                                  <p:stCondLst>
                                    <p:cond delay="0"/>
                                  </p:stCondLst>
                                  <p:childTnLst>
                                    <p:set>
                                      <p:cBhvr>
                                        <p:cTn id="117" dur="1" fill="hold">
                                          <p:stCondLst>
                                            <p:cond delay="0"/>
                                          </p:stCondLst>
                                        </p:cTn>
                                        <p:tgtEl>
                                          <p:spTgt spid="46"/>
                                        </p:tgtEl>
                                        <p:attrNameLst>
                                          <p:attrName>style.visibility</p:attrName>
                                        </p:attrNameLst>
                                      </p:cBhvr>
                                      <p:to>
                                        <p:strVal val="visible"/>
                                      </p:to>
                                    </p:set>
                                  </p:childTnLst>
                                </p:cTn>
                              </p:par>
                            </p:childTnLst>
                          </p:cTn>
                        </p:par>
                        <p:par>
                          <p:cTn id="118" fill="hold">
                            <p:stCondLst>
                              <p:cond delay="8000"/>
                            </p:stCondLst>
                            <p:childTnLst>
                              <p:par>
                                <p:cTn id="119" presetID="26"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wipe(down)">
                                      <p:cBhvr>
                                        <p:cTn id="121" dur="580">
                                          <p:stCondLst>
                                            <p:cond delay="0"/>
                                          </p:stCondLst>
                                        </p:cTn>
                                        <p:tgtEl>
                                          <p:spTgt spid="49"/>
                                        </p:tgtEl>
                                      </p:cBhvr>
                                    </p:animEffect>
                                    <p:anim calcmode="lin" valueType="num">
                                      <p:cBhvr>
                                        <p:cTn id="122"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27" dur="26">
                                          <p:stCondLst>
                                            <p:cond delay="650"/>
                                          </p:stCondLst>
                                        </p:cTn>
                                        <p:tgtEl>
                                          <p:spTgt spid="49"/>
                                        </p:tgtEl>
                                      </p:cBhvr>
                                      <p:to x="100000" y="60000"/>
                                    </p:animScale>
                                    <p:animScale>
                                      <p:cBhvr>
                                        <p:cTn id="128" dur="166" decel="50000">
                                          <p:stCondLst>
                                            <p:cond delay="676"/>
                                          </p:stCondLst>
                                        </p:cTn>
                                        <p:tgtEl>
                                          <p:spTgt spid="49"/>
                                        </p:tgtEl>
                                      </p:cBhvr>
                                      <p:to x="100000" y="100000"/>
                                    </p:animScale>
                                    <p:animScale>
                                      <p:cBhvr>
                                        <p:cTn id="129" dur="26">
                                          <p:stCondLst>
                                            <p:cond delay="1312"/>
                                          </p:stCondLst>
                                        </p:cTn>
                                        <p:tgtEl>
                                          <p:spTgt spid="49"/>
                                        </p:tgtEl>
                                      </p:cBhvr>
                                      <p:to x="100000" y="80000"/>
                                    </p:animScale>
                                    <p:animScale>
                                      <p:cBhvr>
                                        <p:cTn id="130" dur="166" decel="50000">
                                          <p:stCondLst>
                                            <p:cond delay="1338"/>
                                          </p:stCondLst>
                                        </p:cTn>
                                        <p:tgtEl>
                                          <p:spTgt spid="49"/>
                                        </p:tgtEl>
                                      </p:cBhvr>
                                      <p:to x="100000" y="100000"/>
                                    </p:animScale>
                                    <p:animScale>
                                      <p:cBhvr>
                                        <p:cTn id="131" dur="26">
                                          <p:stCondLst>
                                            <p:cond delay="1642"/>
                                          </p:stCondLst>
                                        </p:cTn>
                                        <p:tgtEl>
                                          <p:spTgt spid="49"/>
                                        </p:tgtEl>
                                      </p:cBhvr>
                                      <p:to x="100000" y="90000"/>
                                    </p:animScale>
                                    <p:animScale>
                                      <p:cBhvr>
                                        <p:cTn id="132" dur="166" decel="50000">
                                          <p:stCondLst>
                                            <p:cond delay="1668"/>
                                          </p:stCondLst>
                                        </p:cTn>
                                        <p:tgtEl>
                                          <p:spTgt spid="49"/>
                                        </p:tgtEl>
                                      </p:cBhvr>
                                      <p:to x="100000" y="100000"/>
                                    </p:animScale>
                                    <p:animScale>
                                      <p:cBhvr>
                                        <p:cTn id="133" dur="26">
                                          <p:stCondLst>
                                            <p:cond delay="1808"/>
                                          </p:stCondLst>
                                        </p:cTn>
                                        <p:tgtEl>
                                          <p:spTgt spid="49"/>
                                        </p:tgtEl>
                                      </p:cBhvr>
                                      <p:to x="100000" y="95000"/>
                                    </p:animScale>
                                    <p:animScale>
                                      <p:cBhvr>
                                        <p:cTn id="134" dur="166" decel="50000">
                                          <p:stCondLst>
                                            <p:cond delay="1834"/>
                                          </p:stCondLst>
                                        </p:cTn>
                                        <p:tgtEl>
                                          <p:spTgt spid="49"/>
                                        </p:tgtEl>
                                      </p:cBhvr>
                                      <p:to x="100000" y="100000"/>
                                    </p:animScale>
                                  </p:childTnLst>
                                </p:cTn>
                              </p:par>
                            </p:childTnLst>
                          </p:cTn>
                        </p:par>
                        <p:par>
                          <p:cTn id="135" fill="hold">
                            <p:stCondLst>
                              <p:cond delay="10000"/>
                            </p:stCondLst>
                            <p:childTnLst>
                              <p:par>
                                <p:cTn id="136" presetID="1" presetClass="entr" presetSubtype="0" fill="hold" nodeType="afterEffect">
                                  <p:stCondLst>
                                    <p:cond delay="0"/>
                                  </p:stCondLst>
                                  <p:childTnLst>
                                    <p:set>
                                      <p:cBhvr>
                                        <p:cTn id="137" dur="1" fill="hold">
                                          <p:stCondLst>
                                            <p:cond delay="0"/>
                                          </p:stCondLst>
                                        </p:cTn>
                                        <p:tgtEl>
                                          <p:spTgt spid="46"/>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53" presetClass="entr" presetSubtype="16" fill="hold" grpId="0" nodeType="clickEffect">
                                  <p:stCondLst>
                                    <p:cond delay="0"/>
                                  </p:stCondLst>
                                  <p:childTnLst>
                                    <p:set>
                                      <p:cBhvr>
                                        <p:cTn id="141" dur="1" fill="hold">
                                          <p:stCondLst>
                                            <p:cond delay="0"/>
                                          </p:stCondLst>
                                        </p:cTn>
                                        <p:tgtEl>
                                          <p:spTgt spid="3"/>
                                        </p:tgtEl>
                                        <p:attrNameLst>
                                          <p:attrName>style.visibility</p:attrName>
                                        </p:attrNameLst>
                                      </p:cBhvr>
                                      <p:to>
                                        <p:strVal val="visible"/>
                                      </p:to>
                                    </p:set>
                                    <p:anim calcmode="lin" valueType="num">
                                      <p:cBhvr>
                                        <p:cTn id="142" dur="500" fill="hold"/>
                                        <p:tgtEl>
                                          <p:spTgt spid="3"/>
                                        </p:tgtEl>
                                        <p:attrNameLst>
                                          <p:attrName>ppt_w</p:attrName>
                                        </p:attrNameLst>
                                      </p:cBhvr>
                                      <p:tavLst>
                                        <p:tav tm="0">
                                          <p:val>
                                            <p:fltVal val="0"/>
                                          </p:val>
                                        </p:tav>
                                        <p:tav tm="100000">
                                          <p:val>
                                            <p:strVal val="#ppt_w"/>
                                          </p:val>
                                        </p:tav>
                                      </p:tavLst>
                                    </p:anim>
                                    <p:anim calcmode="lin" valueType="num">
                                      <p:cBhvr>
                                        <p:cTn id="143" dur="500" fill="hold"/>
                                        <p:tgtEl>
                                          <p:spTgt spid="3"/>
                                        </p:tgtEl>
                                        <p:attrNameLst>
                                          <p:attrName>ppt_h</p:attrName>
                                        </p:attrNameLst>
                                      </p:cBhvr>
                                      <p:tavLst>
                                        <p:tav tm="0">
                                          <p:val>
                                            <p:fltVal val="0"/>
                                          </p:val>
                                        </p:tav>
                                        <p:tav tm="100000">
                                          <p:val>
                                            <p:strVal val="#ppt_h"/>
                                          </p:val>
                                        </p:tav>
                                      </p:tavLst>
                                    </p:anim>
                                    <p:animEffect transition="in" filter="fade">
                                      <p:cBhvr>
                                        <p:cTn id="1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71034" grpId="0"/>
      <p:bldP spid="171035" grpId="0"/>
      <p:bldP spid="171036" grpId="0"/>
      <p:bldP spid="171037" grpId="0"/>
      <p:bldP spid="171038" grpId="0"/>
      <p:bldP spid="49"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日期占位符 3"/>
          <p:cNvSpPr>
            <a:spLocks noGrp="1"/>
          </p:cNvSpPr>
          <p:nvPr>
            <p:ph type="dt" sz="quarter" idx="10"/>
          </p:nvPr>
        </p:nvSpPr>
        <p:spPr/>
        <p:txBody>
          <a:bodyPr/>
          <a:lstStyle/>
          <a:p>
            <a:pPr>
              <a:defRPr/>
            </a:pPr>
            <a:fld id="{AA62F7E1-98F1-4564-8B2C-DC9FA224D4B1}" type="datetime1">
              <a:rPr lang="en-US" altLang="zh-CN">
                <a:solidFill>
                  <a:prstClr val="black">
                    <a:tint val="75000"/>
                  </a:prstClr>
                </a:solidFill>
              </a:rPr>
            </a:fld>
            <a:endParaRPr lang="en-US" altLang="zh-CN">
              <a:solidFill>
                <a:prstClr val="black">
                  <a:tint val="75000"/>
                </a:prstClr>
              </a:solidFill>
            </a:endParaRPr>
          </a:p>
        </p:txBody>
      </p:sp>
      <p:sp>
        <p:nvSpPr>
          <p:cNvPr id="25" name="灯片编号占位符 5"/>
          <p:cNvSpPr>
            <a:spLocks noGrp="1"/>
          </p:cNvSpPr>
          <p:nvPr>
            <p:ph type="sldNum" sz="quarter" idx="12"/>
          </p:nvPr>
        </p:nvSpPr>
        <p:spPr/>
        <p:txBody>
          <a:bodyPr/>
          <a:lstStyle/>
          <a:p>
            <a:pPr>
              <a:defRPr/>
            </a:pPr>
            <a:fld id="{F0EC8842-8DE4-4293-BE7E-5EF34D750353}" type="slidenum">
              <a:rPr lang="en-US" altLang="zh-CN">
                <a:solidFill>
                  <a:prstClr val="black">
                    <a:tint val="75000"/>
                  </a:prstClr>
                </a:solidFill>
              </a:rPr>
            </a:fld>
            <a:endParaRPr lang="en-US" altLang="zh-CN">
              <a:solidFill>
                <a:prstClr val="black">
                  <a:tint val="75000"/>
                </a:prstClr>
              </a:solidFill>
            </a:endParaRPr>
          </a:p>
        </p:txBody>
      </p:sp>
      <p:sp>
        <p:nvSpPr>
          <p:cNvPr id="28" name="Oval 3"/>
          <p:cNvSpPr>
            <a:spLocks noChangeArrowheads="1"/>
          </p:cNvSpPr>
          <p:nvPr/>
        </p:nvSpPr>
        <p:spPr bwMode="auto">
          <a:xfrm>
            <a:off x="1043608" y="1753338"/>
            <a:ext cx="1343025" cy="962428"/>
          </a:xfrm>
          <a:prstGeom prst="ellipse">
            <a:avLst/>
          </a:prstGeom>
          <a:blipFill dpi="0" rotWithShape="1">
            <a:blip r:embed="rId1"/>
            <a:srcRect/>
            <a:tile tx="0" ty="0" sx="100000" sy="100000" flip="none" algn="tl"/>
          </a:blipFill>
          <a:ln w="25400">
            <a:solidFill>
              <a:srgbClr val="000080"/>
            </a:solidFill>
            <a:round/>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职业技能定位</a:t>
            </a:r>
            <a:endParaRPr lang="zh-CN"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29" name="AutoShape 4"/>
          <p:cNvCxnSpPr>
            <a:cxnSpLocks noChangeShapeType="1"/>
            <a:stCxn id="28" idx="7"/>
            <a:endCxn id="34" idx="2"/>
          </p:cNvCxnSpPr>
          <p:nvPr/>
        </p:nvCxnSpPr>
        <p:spPr bwMode="auto">
          <a:xfrm flipV="1">
            <a:off x="2189952" y="1617692"/>
            <a:ext cx="810423" cy="276590"/>
          </a:xfrm>
          <a:prstGeom prst="straightConnector1">
            <a:avLst/>
          </a:prstGeom>
          <a:noFill/>
          <a:ln w="57150">
            <a:solidFill>
              <a:srgbClr val="FF0000"/>
            </a:solidFill>
            <a:round/>
            <a:headEnd type="triangle" w="med" len="med"/>
          </a:ln>
        </p:spPr>
      </p:cxnSp>
      <p:cxnSp>
        <p:nvCxnSpPr>
          <p:cNvPr id="30" name="AutoShape 6"/>
          <p:cNvCxnSpPr>
            <a:cxnSpLocks noChangeShapeType="1"/>
            <a:stCxn id="34" idx="4"/>
          </p:cNvCxnSpPr>
          <p:nvPr/>
        </p:nvCxnSpPr>
        <p:spPr bwMode="auto">
          <a:xfrm>
            <a:off x="3786188" y="2141567"/>
            <a:ext cx="785811" cy="701709"/>
          </a:xfrm>
          <a:prstGeom prst="straightConnector1">
            <a:avLst/>
          </a:prstGeom>
          <a:noFill/>
          <a:ln w="38100">
            <a:solidFill>
              <a:srgbClr val="00FF00"/>
            </a:solidFill>
            <a:round/>
            <a:tailEnd type="triangle" w="med" len="med"/>
          </a:ln>
        </p:spPr>
      </p:cxnSp>
      <p:sp>
        <p:nvSpPr>
          <p:cNvPr id="31" name="AutoShape 11"/>
          <p:cNvSpPr>
            <a:spLocks noChangeArrowheads="1"/>
          </p:cNvSpPr>
          <p:nvPr/>
        </p:nvSpPr>
        <p:spPr bwMode="auto">
          <a:xfrm>
            <a:off x="105688" y="3093164"/>
            <a:ext cx="3786214" cy="1964696"/>
          </a:xfrm>
          <a:prstGeom prst="foldedCorner">
            <a:avLst>
              <a:gd name="adj" fmla="val 12500"/>
            </a:avLst>
          </a:prstGeom>
          <a:blipFill>
            <a:blip r:embed="rId2"/>
            <a:tile tx="0" ty="0" sx="100000" sy="100000" flip="none" algn="tl"/>
          </a:blipFill>
          <a:ln w="9525">
            <a:solidFill>
              <a:schemeClr val="tx2"/>
            </a:solidFill>
            <a:round/>
          </a:ln>
          <a:effectLst>
            <a:innerShdw blurRad="114300">
              <a:prstClr val="black"/>
            </a:innerShdw>
          </a:effectLst>
        </p:spPr>
        <p:txBody>
          <a:bodyPr lIns="45720" rIns="0" bIns="9144"/>
          <a:lstStyle/>
          <a:p>
            <a:pPr>
              <a:defRPr/>
            </a:pPr>
            <a:r>
              <a:rPr lang="zh-CN" altLang="zh-CN" sz="1600" dirty="0"/>
              <a:t>职业教育区别于普通教育的关键就是以</a:t>
            </a:r>
            <a:r>
              <a:rPr lang="zh-CN" altLang="zh-CN" sz="1600" b="1" dirty="0">
                <a:solidFill>
                  <a:srgbClr val="FF0000"/>
                </a:solidFill>
              </a:rPr>
              <a:t>职业定位</a:t>
            </a:r>
            <a:r>
              <a:rPr lang="zh-CN" altLang="zh-CN" sz="1600" dirty="0"/>
              <a:t>为教育出发点，根据职业定位来</a:t>
            </a:r>
            <a:r>
              <a:rPr lang="zh-CN" altLang="zh-CN" sz="1600" dirty="0">
                <a:solidFill>
                  <a:srgbClr val="FF0000"/>
                </a:solidFill>
              </a:rPr>
              <a:t>区分专业要求和岗位技能</a:t>
            </a:r>
            <a:r>
              <a:rPr lang="zh-CN" altLang="zh-CN" sz="1600" dirty="0"/>
              <a:t>，确定专业课程教学，培养职业素养，开展技能训练</a:t>
            </a:r>
            <a:endParaRPr lang="en-US" altLang="zh-CN" sz="1600" dirty="0"/>
          </a:p>
          <a:p>
            <a:pPr>
              <a:defRPr/>
            </a:pPr>
            <a:r>
              <a:rPr lang="en-US" altLang="zh-CN" sz="1400" dirty="0"/>
              <a:t>        </a:t>
            </a:r>
            <a:r>
              <a:rPr lang="zh-CN" altLang="zh-CN" sz="1600" b="1" dirty="0">
                <a:solidFill>
                  <a:srgbClr val="FF0000"/>
                </a:solidFill>
              </a:rPr>
              <a:t>中职教育</a:t>
            </a:r>
            <a:r>
              <a:rPr lang="zh-CN" altLang="zh-CN" sz="1600" dirty="0"/>
              <a:t>必须</a:t>
            </a:r>
            <a:r>
              <a:rPr lang="zh-CN" altLang="zh-CN" sz="1600" b="1" dirty="0">
                <a:solidFill>
                  <a:srgbClr val="FF0000"/>
                </a:solidFill>
              </a:rPr>
              <a:t>对接高等职业教育</a:t>
            </a:r>
            <a:r>
              <a:rPr lang="zh-CN" altLang="zh-CN" sz="1600" dirty="0"/>
              <a:t>的课程体系，</a:t>
            </a:r>
            <a:r>
              <a:rPr lang="zh-CN" altLang="zh-CN" sz="1600" b="1" dirty="0">
                <a:solidFill>
                  <a:srgbClr val="FF0000"/>
                </a:solidFill>
              </a:rPr>
              <a:t>对接面向未来职业方向的行业、企业</a:t>
            </a:r>
            <a:r>
              <a:rPr lang="zh-CN" altLang="zh-CN" sz="1600" dirty="0"/>
              <a:t>岗位技能，定位类型教育的特色要求</a:t>
            </a:r>
            <a:endParaRPr lang="en-US" altLang="zh-CN" sz="1600" dirty="0">
              <a:solidFill>
                <a:srgbClr val="3333FF"/>
              </a:solidFill>
              <a:cs typeface="Arial" panose="020B0604020202020204" pitchFamily="34" charset="0"/>
            </a:endParaRPr>
          </a:p>
        </p:txBody>
      </p:sp>
      <p:sp>
        <p:nvSpPr>
          <p:cNvPr id="32" name="AutoShape 14"/>
          <p:cNvSpPr>
            <a:spLocks noChangeArrowheads="1"/>
          </p:cNvSpPr>
          <p:nvPr/>
        </p:nvSpPr>
        <p:spPr bwMode="auto">
          <a:xfrm>
            <a:off x="6669099" y="895135"/>
            <a:ext cx="2439405" cy="2180671"/>
          </a:xfrm>
          <a:prstGeom prst="foldedCorner">
            <a:avLst>
              <a:gd name="adj" fmla="val 12500"/>
            </a:avLst>
          </a:prstGeom>
          <a:blipFill>
            <a:blip r:embed="rId2"/>
            <a:tile tx="0" ty="0" sx="100000" sy="100000" flip="none" algn="tl"/>
          </a:blipFill>
          <a:ln w="9525">
            <a:solidFill>
              <a:schemeClr val="tx2"/>
            </a:solidFill>
            <a:round/>
          </a:ln>
          <a:effectLst>
            <a:innerShdw blurRad="114300">
              <a:prstClr val="black"/>
            </a:innerShdw>
          </a:effectLst>
        </p:spPr>
        <p:txBody>
          <a:bodyPr lIns="45720" rIns="0" bIns="9144"/>
          <a:lstStyle/>
          <a:p>
            <a:r>
              <a:rPr lang="zh-CN" altLang="zh-CN" b="1" dirty="0">
                <a:solidFill>
                  <a:srgbClr val="FF0000"/>
                </a:solidFill>
              </a:rPr>
              <a:t>新时代</a:t>
            </a:r>
            <a:r>
              <a:rPr lang="zh-CN" altLang="en-US" b="1" dirty="0">
                <a:solidFill>
                  <a:srgbClr val="FF0000"/>
                </a:solidFill>
              </a:rPr>
              <a:t>：</a:t>
            </a:r>
            <a:r>
              <a:rPr lang="zh-CN" altLang="zh-CN" sz="1400" dirty="0"/>
              <a:t>我国人口结构、产业结构、经济结构等发生了一系列重大变化，教育内外环境的变化需要加快建立现代职业教育体系。</a:t>
            </a:r>
            <a:endParaRPr lang="en-US" altLang="zh-CN" sz="1400" dirty="0"/>
          </a:p>
          <a:p>
            <a:r>
              <a:rPr lang="en-US" altLang="zh-CN" sz="1400" b="1" dirty="0">
                <a:solidFill>
                  <a:srgbClr val="FF0000"/>
                </a:solidFill>
              </a:rPr>
              <a:t>      </a:t>
            </a:r>
            <a:r>
              <a:rPr lang="zh-CN" altLang="zh-CN" sz="1400" b="1" dirty="0">
                <a:solidFill>
                  <a:srgbClr val="FF0000"/>
                </a:solidFill>
              </a:rPr>
              <a:t>自觉承担</a:t>
            </a:r>
            <a:r>
              <a:rPr lang="zh-CN" altLang="zh-CN" sz="1400" dirty="0"/>
              <a:t>技术传承和技能提升需求，</a:t>
            </a:r>
            <a:r>
              <a:rPr lang="zh-CN" altLang="zh-CN" sz="1400" b="1" dirty="0">
                <a:solidFill>
                  <a:srgbClr val="FF0000"/>
                </a:solidFill>
              </a:rPr>
              <a:t>自觉适应</a:t>
            </a:r>
            <a:r>
              <a:rPr lang="zh-CN" altLang="zh-CN" sz="1400" dirty="0"/>
              <a:t>社会高速发展的职业变换需求，</a:t>
            </a:r>
            <a:r>
              <a:rPr lang="zh-CN" altLang="zh-CN" sz="1400" b="1" dirty="0">
                <a:solidFill>
                  <a:srgbClr val="FF0000"/>
                </a:solidFill>
              </a:rPr>
              <a:t>自觉增强</a:t>
            </a:r>
            <a:r>
              <a:rPr lang="zh-CN" altLang="zh-CN" sz="1400" dirty="0"/>
              <a:t>职业教育的时代适应性</a:t>
            </a:r>
            <a:endParaRPr lang="en-US" altLang="zh-CN" sz="1400" b="1" dirty="0">
              <a:solidFill>
                <a:srgbClr val="3333FF"/>
              </a:solidFill>
            </a:endParaRPr>
          </a:p>
        </p:txBody>
      </p:sp>
      <p:sp>
        <p:nvSpPr>
          <p:cNvPr id="34" name="Oval 24"/>
          <p:cNvSpPr>
            <a:spLocks noChangeArrowheads="1"/>
          </p:cNvSpPr>
          <p:nvPr/>
        </p:nvSpPr>
        <p:spPr bwMode="auto">
          <a:xfrm>
            <a:off x="3000375" y="1093817"/>
            <a:ext cx="1571625" cy="1047750"/>
          </a:xfrm>
          <a:prstGeom prst="ellipse">
            <a:avLst/>
          </a:prstGeom>
          <a:blipFill dpi="0" rotWithShape="1">
            <a:blip r:embed="rId2"/>
            <a:srcRect/>
            <a:tile tx="0" ty="0" sx="100000" sy="100000" flip="none" algn="tl"/>
          </a:blipFill>
          <a:ln w="25400">
            <a:solidFill>
              <a:srgbClr val="000080"/>
            </a:solidFill>
            <a:round/>
          </a:ln>
        </p:spPr>
        <p:txBody>
          <a:bodyPr/>
          <a:lstStyle/>
          <a:p>
            <a:r>
              <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中职教育类型特色</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5" name="Oval 26"/>
          <p:cNvSpPr>
            <a:spLocks noChangeArrowheads="1"/>
          </p:cNvSpPr>
          <p:nvPr/>
        </p:nvSpPr>
        <p:spPr bwMode="auto">
          <a:xfrm>
            <a:off x="4572001" y="2282439"/>
            <a:ext cx="1302721" cy="1005811"/>
          </a:xfrm>
          <a:prstGeom prst="ellipse">
            <a:avLst/>
          </a:prstGeom>
          <a:blipFill dpi="0" rotWithShape="1">
            <a:blip r:embed="rId1"/>
            <a:srcRect/>
            <a:tile tx="0" ty="0" sx="100000" sy="100000" flip="none" algn="tl"/>
          </a:blipFill>
          <a:ln w="25400">
            <a:solidFill>
              <a:srgbClr val="000080"/>
            </a:solidFill>
            <a:round/>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教育质量公平</a:t>
            </a:r>
            <a:endParaRPr lang="zh-CN"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6" name="Text Box 27"/>
          <p:cNvSpPr txBox="1">
            <a:spLocks noChangeArrowheads="1"/>
          </p:cNvSpPr>
          <p:nvPr/>
        </p:nvSpPr>
        <p:spPr bwMode="auto">
          <a:xfrm>
            <a:off x="7072313" y="5643563"/>
            <a:ext cx="1143000" cy="428625"/>
          </a:xfrm>
          <a:prstGeom prst="rect">
            <a:avLst/>
          </a:prstGeom>
          <a:noFill/>
          <a:ln w="9525">
            <a:noFill/>
            <a:miter lim="800000"/>
          </a:ln>
        </p:spPr>
        <p:txBody>
          <a:bodyPr lIns="0" tIns="0" rIns="0" bIns="0"/>
          <a:lstStyle/>
          <a:p>
            <a:pPr algn="ctr"/>
            <a:r>
              <a:rPr lang="zh-CN" altLang="en-US" b="1">
                <a:solidFill>
                  <a:srgbClr val="FF0000"/>
                </a:solidFill>
                <a:latin typeface="Times New Roman" panose="02020603050405020304" pitchFamily="18" charset="0"/>
                <a:cs typeface="Arial" panose="020B0604020202020204" pitchFamily="34" charset="0"/>
              </a:rPr>
              <a:t>教学团队</a:t>
            </a:r>
            <a:endParaRPr lang="en-US" altLang="zh-CN" b="1">
              <a:solidFill>
                <a:srgbClr val="FF0000"/>
              </a:solidFill>
              <a:latin typeface="Times New Roman" panose="02020603050405020304" pitchFamily="18" charset="0"/>
              <a:cs typeface="Arial" panose="020B0604020202020204" pitchFamily="34" charset="0"/>
            </a:endParaRPr>
          </a:p>
        </p:txBody>
      </p:sp>
      <p:sp>
        <p:nvSpPr>
          <p:cNvPr id="37" name="Oval 28"/>
          <p:cNvSpPr>
            <a:spLocks noChangeArrowheads="1"/>
          </p:cNvSpPr>
          <p:nvPr/>
        </p:nvSpPr>
        <p:spPr bwMode="auto">
          <a:xfrm>
            <a:off x="5364088" y="1300993"/>
            <a:ext cx="1305011" cy="933559"/>
          </a:xfrm>
          <a:prstGeom prst="ellipse">
            <a:avLst/>
          </a:prstGeom>
          <a:blipFill dpi="0" rotWithShape="1">
            <a:blip r:embed="rId1"/>
            <a:srcRect/>
            <a:tile tx="0" ty="0" sx="100000" sy="100000" flip="none" algn="tl"/>
          </a:blipFill>
          <a:ln w="25400">
            <a:solidFill>
              <a:srgbClr val="000080"/>
            </a:solidFill>
            <a:round/>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服务经济发展</a:t>
            </a:r>
            <a:endParaRPr lang="zh-CN"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8" name="AutoShape 32"/>
          <p:cNvSpPr>
            <a:spLocks noChangeArrowheads="1"/>
          </p:cNvSpPr>
          <p:nvPr/>
        </p:nvSpPr>
        <p:spPr bwMode="auto">
          <a:xfrm>
            <a:off x="4355976" y="3290375"/>
            <a:ext cx="4680520" cy="1800200"/>
          </a:xfrm>
          <a:prstGeom prst="foldedCorner">
            <a:avLst>
              <a:gd name="adj" fmla="val 12500"/>
            </a:avLst>
          </a:prstGeom>
          <a:blipFill>
            <a:blip r:embed="rId1"/>
            <a:tile tx="0" ty="0" sx="100000" sy="100000" flip="none" algn="tl"/>
          </a:blipFill>
          <a:ln w="9525">
            <a:solidFill>
              <a:schemeClr val="tx2"/>
            </a:solidFill>
            <a:round/>
          </a:ln>
          <a:effectLst>
            <a:innerShdw blurRad="114300">
              <a:prstClr val="black"/>
            </a:innerShdw>
          </a:effectLst>
        </p:spPr>
        <p:txBody>
          <a:bodyPr lIns="45720" rIns="0" bIns="9144"/>
          <a:lstStyle/>
          <a:p>
            <a:r>
              <a:rPr lang="en-US" altLang="zh-CN" b="1" dirty="0">
                <a:solidFill>
                  <a:srgbClr val="3333FF"/>
                </a:solidFill>
              </a:rPr>
              <a:t>1.</a:t>
            </a:r>
            <a:r>
              <a:rPr lang="zh-CN" altLang="zh-CN" dirty="0"/>
              <a:t>公平的教育机会</a:t>
            </a:r>
            <a:endParaRPr lang="en-US" altLang="zh-CN" dirty="0"/>
          </a:p>
          <a:p>
            <a:r>
              <a:rPr lang="en-US" altLang="zh-CN" b="1" dirty="0">
                <a:solidFill>
                  <a:srgbClr val="3333FF"/>
                </a:solidFill>
              </a:rPr>
              <a:t>2.</a:t>
            </a:r>
            <a:r>
              <a:rPr lang="zh-CN" altLang="zh-CN" dirty="0"/>
              <a:t>受教育程度公平</a:t>
            </a:r>
            <a:endParaRPr lang="en-US" altLang="zh-CN" dirty="0"/>
          </a:p>
          <a:p>
            <a:r>
              <a:rPr lang="en-US" altLang="zh-CN" b="1" dirty="0">
                <a:solidFill>
                  <a:srgbClr val="FF0000"/>
                </a:solidFill>
              </a:rPr>
              <a:t>3.</a:t>
            </a:r>
            <a:r>
              <a:rPr lang="zh-CN" altLang="zh-CN" b="1" dirty="0">
                <a:solidFill>
                  <a:srgbClr val="FF0000"/>
                </a:solidFill>
              </a:rPr>
              <a:t>教育质量公平</a:t>
            </a:r>
            <a:r>
              <a:rPr lang="en-US" altLang="zh-CN" b="1" dirty="0">
                <a:solidFill>
                  <a:srgbClr val="FF0000"/>
                </a:solidFill>
              </a:rPr>
              <a:t>: </a:t>
            </a:r>
            <a:r>
              <a:rPr lang="zh-CN" altLang="zh-CN" dirty="0"/>
              <a:t>中职学生</a:t>
            </a:r>
            <a:endParaRPr lang="en-US" altLang="zh-CN" b="1" dirty="0">
              <a:solidFill>
                <a:srgbClr val="FF0000"/>
              </a:solidFill>
            </a:endParaRPr>
          </a:p>
          <a:p>
            <a:r>
              <a:rPr lang="en-US" altLang="zh-CN" dirty="0"/>
              <a:t>       </a:t>
            </a:r>
            <a:r>
              <a:rPr lang="zh-CN" altLang="zh-CN" dirty="0"/>
              <a:t>升学不理想，就业没质量，发展无前途，社会认可度低</a:t>
            </a:r>
            <a:endParaRPr lang="en-US" altLang="zh-CN" dirty="0"/>
          </a:p>
          <a:p>
            <a:r>
              <a:rPr lang="en-US" altLang="zh-CN" dirty="0"/>
              <a:t>       </a:t>
            </a:r>
            <a:r>
              <a:rPr lang="zh-CN" altLang="zh-CN" b="1" dirty="0">
                <a:solidFill>
                  <a:srgbClr val="FF0000"/>
                </a:solidFill>
              </a:rPr>
              <a:t>长期被边缘化、缺乏吸引力</a:t>
            </a:r>
            <a:endParaRPr lang="en-US" altLang="zh-CN" b="1" dirty="0">
              <a:solidFill>
                <a:srgbClr val="FF0000"/>
              </a:solidFill>
            </a:endParaRPr>
          </a:p>
        </p:txBody>
      </p:sp>
      <p:cxnSp>
        <p:nvCxnSpPr>
          <p:cNvPr id="43" name="AutoShape 4"/>
          <p:cNvCxnSpPr>
            <a:cxnSpLocks noChangeShapeType="1"/>
          </p:cNvCxnSpPr>
          <p:nvPr/>
        </p:nvCxnSpPr>
        <p:spPr bwMode="auto">
          <a:xfrm flipH="1" flipV="1">
            <a:off x="4622574" y="1634200"/>
            <a:ext cx="741514" cy="133572"/>
          </a:xfrm>
          <a:prstGeom prst="straightConnector1">
            <a:avLst/>
          </a:prstGeom>
          <a:ln>
            <a:headEnd type="triangle" w="med" len="med"/>
          </a:ln>
        </p:spPr>
        <p:style>
          <a:lnRef idx="3">
            <a:schemeClr val="accent5"/>
          </a:lnRef>
          <a:fillRef idx="0">
            <a:schemeClr val="accent5"/>
          </a:fillRef>
          <a:effectRef idx="2">
            <a:schemeClr val="accent5"/>
          </a:effectRef>
          <a:fontRef idx="minor">
            <a:schemeClr val="tx1"/>
          </a:fontRef>
        </p:style>
      </p:cxnSp>
      <p:sp>
        <p:nvSpPr>
          <p:cNvPr id="53" name="Text Box 15"/>
          <p:cNvSpPr txBox="1">
            <a:spLocks noChangeArrowheads="1"/>
          </p:cNvSpPr>
          <p:nvPr/>
        </p:nvSpPr>
        <p:spPr bwMode="auto">
          <a:xfrm>
            <a:off x="1405613" y="664303"/>
            <a:ext cx="5572125" cy="461665"/>
          </a:xfrm>
          <a:prstGeom prst="rect">
            <a:avLst/>
          </a:prstGeom>
          <a:noFill/>
          <a:ln w="9525" algn="ctr">
            <a:noFill/>
            <a:miter lim="800000"/>
          </a:ln>
        </p:spPr>
        <p:txBody>
          <a:bodyPr>
            <a:spAutoFit/>
          </a:bodyPr>
          <a:lstStyle/>
          <a:p>
            <a:pPr algn="ctr" eaLnBrk="0" hangingPunct="0"/>
            <a:r>
              <a:rPr lang="zh-CN" altLang="en-US" sz="2400" b="1" dirty="0">
                <a:solidFill>
                  <a:srgbClr val="1F497D"/>
                </a:solidFill>
                <a:latin typeface="Times New Roman" panose="02020603050405020304" pitchFamily="18" charset="0"/>
                <a:ea typeface="黑体" panose="02010609060101010101" pitchFamily="2" charset="-122"/>
              </a:rPr>
              <a:t>一</a:t>
            </a:r>
            <a:r>
              <a:rPr lang="en-US" altLang="zh-CN" sz="2400" b="1" dirty="0">
                <a:solidFill>
                  <a:srgbClr val="1F497D"/>
                </a:solidFill>
                <a:latin typeface="Times New Roman" panose="02020603050405020304" pitchFamily="18" charset="0"/>
                <a:ea typeface="黑体" panose="02010609060101010101" pitchFamily="2" charset="-122"/>
              </a:rPr>
              <a:t>.</a:t>
            </a:r>
            <a:r>
              <a:rPr lang="zh-CN" altLang="en-US" sz="2400" b="1" dirty="0">
                <a:solidFill>
                  <a:srgbClr val="1F497D"/>
                </a:solidFill>
                <a:latin typeface="Times New Roman" panose="02020603050405020304" pitchFamily="18" charset="0"/>
                <a:ea typeface="黑体" panose="02010609060101010101" pitchFamily="2" charset="-122"/>
              </a:rPr>
              <a:t>类型教育特色定位不动摇</a:t>
            </a:r>
            <a:endParaRPr lang="zh-CN" altLang="en-US" sz="2400" b="1" dirty="0">
              <a:solidFill>
                <a:srgbClr val="1F497D"/>
              </a:solidFill>
              <a:latin typeface="Times New Roman" panose="02020603050405020304" pitchFamily="18" charset="0"/>
              <a:ea typeface="黑体" panose="02010609060101010101" pitchFamily="2" charset="-122"/>
            </a:endParaRPr>
          </a:p>
        </p:txBody>
      </p:sp>
      <p:sp>
        <p:nvSpPr>
          <p:cNvPr id="55" name="Rectangle 2"/>
          <p:cNvSpPr>
            <a:spLocks noGrp="1" noChangeArrowheads="1"/>
          </p:cNvSpPr>
          <p:nvPr>
            <p:ph type="title"/>
          </p:nvPr>
        </p:nvSpPr>
        <p:spPr>
          <a:xfrm>
            <a:off x="179512" y="13031"/>
            <a:ext cx="3414587" cy="651272"/>
          </a:xfrm>
        </p:spPr>
        <p:txBody>
          <a:bodyPr/>
          <a:lstStyle/>
          <a:p>
            <a:pPr>
              <a:defRPr/>
            </a:pPr>
            <a:r>
              <a:rPr lang="en-US" altLang="zh-CN" sz="3600" u="sng" dirty="0">
                <a:uFill>
                  <a:solidFill>
                    <a:srgbClr val="FF0000"/>
                  </a:solidFill>
                </a:uFill>
                <a:latin typeface="微软雅黑" panose="020B0503020204020204" pitchFamily="34" charset="-122"/>
                <a:ea typeface="微软雅黑" panose="020B0503020204020204" pitchFamily="34" charset="-122"/>
              </a:rPr>
              <a:t>3</a:t>
            </a:r>
            <a:r>
              <a:rPr lang="zh-CN" altLang="en-US" sz="3600" u="sng" dirty="0">
                <a:uFill>
                  <a:solidFill>
                    <a:srgbClr val="FF0000"/>
                  </a:solidFill>
                </a:uFill>
                <a:latin typeface="微软雅黑" panose="020B0503020204020204" pitchFamily="34" charset="-122"/>
                <a:ea typeface="微软雅黑" panose="020B0503020204020204" pitchFamily="34" charset="-122"/>
              </a:rPr>
              <a:t>、观点交流</a:t>
            </a:r>
            <a:endParaRPr lang="zh-CN" altLang="zh-CN" sz="3600" u="sng" dirty="0">
              <a:uFill>
                <a:solidFill>
                  <a:srgbClr val="FF0000"/>
                </a:solidFill>
              </a:uFill>
              <a:latin typeface="微软雅黑" panose="020B0503020204020204" pitchFamily="34" charset="-122"/>
              <a:ea typeface="微软雅黑" panose="020B0503020204020204" pitchFamily="34" charset="-122"/>
            </a:endParaRPr>
          </a:p>
        </p:txBody>
      </p:sp>
      <p:sp>
        <p:nvSpPr>
          <p:cNvPr id="2" name="对话气泡: 椭圆形 1"/>
          <p:cNvSpPr/>
          <p:nvPr/>
        </p:nvSpPr>
        <p:spPr>
          <a:xfrm rot="21304211">
            <a:off x="1866906" y="2255123"/>
            <a:ext cx="2641541" cy="822305"/>
          </a:xfrm>
          <a:prstGeom prst="wedgeEllipseCallout">
            <a:avLst/>
          </a:prstGeom>
          <a:solidFill>
            <a:srgbClr val="F8F8F8"/>
          </a:solidFill>
          <a:ln w="34925">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defRPr/>
            </a:pPr>
            <a:r>
              <a:rPr lang="zh-CN" altLang="en-US" sz="3200" dirty="0">
                <a:solidFill>
                  <a:srgbClr val="FF0000"/>
                </a:solidFill>
                <a:latin typeface="华文新魏" panose="02010800040101010101" pitchFamily="2" charset="-122"/>
                <a:ea typeface="华文新魏" panose="02010800040101010101" pitchFamily="2" charset="-122"/>
              </a:rPr>
              <a:t>两个对接</a:t>
            </a:r>
            <a:r>
              <a:rPr lang="en-US" altLang="zh-CN" sz="3200" dirty="0">
                <a:solidFill>
                  <a:srgbClr val="FF0000"/>
                </a:solidFill>
                <a:latin typeface="华文新魏" panose="02010800040101010101" pitchFamily="2" charset="-122"/>
                <a:ea typeface="华文新魏" panose="02010800040101010101" pitchFamily="2" charset="-122"/>
              </a:rPr>
              <a:t>      </a:t>
            </a:r>
            <a:endParaRPr lang="en-US" altLang="zh-CN" sz="3200" dirty="0">
              <a:solidFill>
                <a:srgbClr val="FF0000"/>
              </a:solidFill>
              <a:latin typeface="华文新魏" panose="02010800040101010101" pitchFamily="2" charset="-122"/>
              <a:ea typeface="华文新魏" panose="02010800040101010101" pitchFamily="2" charset="-122"/>
            </a:endParaRPr>
          </a:p>
        </p:txBody>
      </p:sp>
      <p:sp>
        <p:nvSpPr>
          <p:cNvPr id="4" name="思想气泡: 云 3"/>
          <p:cNvSpPr/>
          <p:nvPr/>
        </p:nvSpPr>
        <p:spPr>
          <a:xfrm>
            <a:off x="5874723" y="-14791"/>
            <a:ext cx="3266336" cy="983873"/>
          </a:xfrm>
          <a:prstGeom prst="cloudCallout">
            <a:avLst/>
          </a:prstGeom>
          <a:solidFill>
            <a:srgbClr val="F8F8F8"/>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defRPr/>
            </a:pPr>
            <a:r>
              <a:rPr lang="zh-CN" altLang="en-US" sz="3600" dirty="0">
                <a:solidFill>
                  <a:srgbClr val="FF0000"/>
                </a:solidFill>
                <a:latin typeface="华文新魏" panose="02010800040101010101" pitchFamily="2" charset="-122"/>
                <a:ea typeface="华文新魏" panose="02010800040101010101" pitchFamily="2" charset="-122"/>
              </a:rPr>
              <a:t>三个自觉</a:t>
            </a:r>
            <a:r>
              <a:rPr lang="en-US" altLang="zh-CN" sz="3600" dirty="0">
                <a:solidFill>
                  <a:srgbClr val="FF0000"/>
                </a:solidFill>
                <a:latin typeface="华文新魏" panose="02010800040101010101" pitchFamily="2" charset="-122"/>
                <a:ea typeface="华文新魏" panose="02010800040101010101" pitchFamily="2" charset="-122"/>
              </a:rPr>
              <a:t>      </a:t>
            </a:r>
            <a:endParaRPr lang="en-US" altLang="zh-CN" sz="3600" dirty="0">
              <a:solidFill>
                <a:srgbClr val="FF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80">
                                          <p:stCondLst>
                                            <p:cond delay="0"/>
                                          </p:stCondLst>
                                        </p:cTn>
                                        <p:tgtEl>
                                          <p:spTgt spid="38"/>
                                        </p:tgtEl>
                                      </p:cBhvr>
                                    </p:animEffect>
                                    <p:anim calcmode="lin" valueType="num">
                                      <p:cBhvr>
                                        <p:cTn id="13"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18" dur="26">
                                          <p:stCondLst>
                                            <p:cond delay="650"/>
                                          </p:stCondLst>
                                        </p:cTn>
                                        <p:tgtEl>
                                          <p:spTgt spid="38"/>
                                        </p:tgtEl>
                                      </p:cBhvr>
                                      <p:to x="100000" y="60000"/>
                                    </p:animScale>
                                    <p:animScale>
                                      <p:cBhvr>
                                        <p:cTn id="19" dur="166" decel="50000">
                                          <p:stCondLst>
                                            <p:cond delay="676"/>
                                          </p:stCondLst>
                                        </p:cTn>
                                        <p:tgtEl>
                                          <p:spTgt spid="38"/>
                                        </p:tgtEl>
                                      </p:cBhvr>
                                      <p:to x="100000" y="100000"/>
                                    </p:animScale>
                                    <p:animScale>
                                      <p:cBhvr>
                                        <p:cTn id="20" dur="26">
                                          <p:stCondLst>
                                            <p:cond delay="1312"/>
                                          </p:stCondLst>
                                        </p:cTn>
                                        <p:tgtEl>
                                          <p:spTgt spid="38"/>
                                        </p:tgtEl>
                                      </p:cBhvr>
                                      <p:to x="100000" y="80000"/>
                                    </p:animScale>
                                    <p:animScale>
                                      <p:cBhvr>
                                        <p:cTn id="21" dur="166" decel="50000">
                                          <p:stCondLst>
                                            <p:cond delay="1338"/>
                                          </p:stCondLst>
                                        </p:cTn>
                                        <p:tgtEl>
                                          <p:spTgt spid="38"/>
                                        </p:tgtEl>
                                      </p:cBhvr>
                                      <p:to x="100000" y="100000"/>
                                    </p:animScale>
                                    <p:animScale>
                                      <p:cBhvr>
                                        <p:cTn id="22" dur="26">
                                          <p:stCondLst>
                                            <p:cond delay="1642"/>
                                          </p:stCondLst>
                                        </p:cTn>
                                        <p:tgtEl>
                                          <p:spTgt spid="38"/>
                                        </p:tgtEl>
                                      </p:cBhvr>
                                      <p:to x="100000" y="90000"/>
                                    </p:animScale>
                                    <p:animScale>
                                      <p:cBhvr>
                                        <p:cTn id="23" dur="166" decel="50000">
                                          <p:stCondLst>
                                            <p:cond delay="1668"/>
                                          </p:stCondLst>
                                        </p:cTn>
                                        <p:tgtEl>
                                          <p:spTgt spid="38"/>
                                        </p:tgtEl>
                                      </p:cBhvr>
                                      <p:to x="100000" y="100000"/>
                                    </p:animScale>
                                    <p:animScale>
                                      <p:cBhvr>
                                        <p:cTn id="24" dur="26">
                                          <p:stCondLst>
                                            <p:cond delay="1808"/>
                                          </p:stCondLst>
                                        </p:cTn>
                                        <p:tgtEl>
                                          <p:spTgt spid="38"/>
                                        </p:tgtEl>
                                      </p:cBhvr>
                                      <p:to x="100000" y="95000"/>
                                    </p:animScale>
                                    <p:animScale>
                                      <p:cBhvr>
                                        <p:cTn id="25" dur="166" decel="50000">
                                          <p:stCondLst>
                                            <p:cond delay="1834"/>
                                          </p:stCondLst>
                                        </p:cTn>
                                        <p:tgtEl>
                                          <p:spTgt spid="3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circle(in)">
                                      <p:cBhvr>
                                        <p:cTn id="30" dur="20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580">
                                          <p:stCondLst>
                                            <p:cond delay="0"/>
                                          </p:stCondLst>
                                        </p:cTn>
                                        <p:tgtEl>
                                          <p:spTgt spid="2"/>
                                        </p:tgtEl>
                                      </p:cBhvr>
                                    </p:animEffect>
                                    <p:anim calcmode="lin" valueType="num">
                                      <p:cBhvr>
                                        <p:cTn id="3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1" dur="26">
                                          <p:stCondLst>
                                            <p:cond delay="650"/>
                                          </p:stCondLst>
                                        </p:cTn>
                                        <p:tgtEl>
                                          <p:spTgt spid="2"/>
                                        </p:tgtEl>
                                      </p:cBhvr>
                                      <p:to x="100000" y="60000"/>
                                    </p:animScale>
                                    <p:animScale>
                                      <p:cBhvr>
                                        <p:cTn id="42" dur="166" decel="50000">
                                          <p:stCondLst>
                                            <p:cond delay="676"/>
                                          </p:stCondLst>
                                        </p:cTn>
                                        <p:tgtEl>
                                          <p:spTgt spid="2"/>
                                        </p:tgtEl>
                                      </p:cBhvr>
                                      <p:to x="100000" y="100000"/>
                                    </p:animScale>
                                    <p:animScale>
                                      <p:cBhvr>
                                        <p:cTn id="43" dur="26">
                                          <p:stCondLst>
                                            <p:cond delay="1312"/>
                                          </p:stCondLst>
                                        </p:cTn>
                                        <p:tgtEl>
                                          <p:spTgt spid="2"/>
                                        </p:tgtEl>
                                      </p:cBhvr>
                                      <p:to x="100000" y="80000"/>
                                    </p:animScale>
                                    <p:animScale>
                                      <p:cBhvr>
                                        <p:cTn id="44" dur="166" decel="50000">
                                          <p:stCondLst>
                                            <p:cond delay="1338"/>
                                          </p:stCondLst>
                                        </p:cTn>
                                        <p:tgtEl>
                                          <p:spTgt spid="2"/>
                                        </p:tgtEl>
                                      </p:cBhvr>
                                      <p:to x="100000" y="100000"/>
                                    </p:animScale>
                                    <p:animScale>
                                      <p:cBhvr>
                                        <p:cTn id="45" dur="26">
                                          <p:stCondLst>
                                            <p:cond delay="1642"/>
                                          </p:stCondLst>
                                        </p:cTn>
                                        <p:tgtEl>
                                          <p:spTgt spid="2"/>
                                        </p:tgtEl>
                                      </p:cBhvr>
                                      <p:to x="100000" y="90000"/>
                                    </p:animScale>
                                    <p:animScale>
                                      <p:cBhvr>
                                        <p:cTn id="46" dur="166" decel="50000">
                                          <p:stCondLst>
                                            <p:cond delay="1668"/>
                                          </p:stCondLst>
                                        </p:cTn>
                                        <p:tgtEl>
                                          <p:spTgt spid="2"/>
                                        </p:tgtEl>
                                      </p:cBhvr>
                                      <p:to x="100000" y="100000"/>
                                    </p:animScale>
                                    <p:animScale>
                                      <p:cBhvr>
                                        <p:cTn id="47" dur="26">
                                          <p:stCondLst>
                                            <p:cond delay="1808"/>
                                          </p:stCondLst>
                                        </p:cTn>
                                        <p:tgtEl>
                                          <p:spTgt spid="2"/>
                                        </p:tgtEl>
                                      </p:cBhvr>
                                      <p:to x="100000" y="95000"/>
                                    </p:animScale>
                                    <p:animScale>
                                      <p:cBhvr>
                                        <p:cTn id="48" dur="166" decel="50000">
                                          <p:stCondLst>
                                            <p:cond delay="1834"/>
                                          </p:stCondLst>
                                        </p:cTn>
                                        <p:tgtEl>
                                          <p:spTgt spid="2"/>
                                        </p:tgtEl>
                                      </p:cBhvr>
                                      <p:to x="100000" y="100000"/>
                                    </p:animScale>
                                  </p:childTnLst>
                                </p:cTn>
                              </p:par>
                            </p:childTnLst>
                          </p:cTn>
                        </p:par>
                        <p:par>
                          <p:cTn id="49" fill="hold">
                            <p:stCondLst>
                              <p:cond delay="2000"/>
                            </p:stCondLst>
                            <p:childTnLst>
                              <p:par>
                                <p:cTn id="50" presetID="26" presetClass="entr" presetSubtype="0"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580">
                                          <p:stCondLst>
                                            <p:cond delay="0"/>
                                          </p:stCondLst>
                                        </p:cTn>
                                        <p:tgtEl>
                                          <p:spTgt spid="4"/>
                                        </p:tgtEl>
                                      </p:cBhvr>
                                    </p:animEffect>
                                    <p:anim calcmode="lin" valueType="num">
                                      <p:cBhvr>
                                        <p:cTn id="5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8" dur="26">
                                          <p:stCondLst>
                                            <p:cond delay="650"/>
                                          </p:stCondLst>
                                        </p:cTn>
                                        <p:tgtEl>
                                          <p:spTgt spid="4"/>
                                        </p:tgtEl>
                                      </p:cBhvr>
                                      <p:to x="100000" y="60000"/>
                                    </p:animScale>
                                    <p:animScale>
                                      <p:cBhvr>
                                        <p:cTn id="59" dur="166" decel="50000">
                                          <p:stCondLst>
                                            <p:cond delay="676"/>
                                          </p:stCondLst>
                                        </p:cTn>
                                        <p:tgtEl>
                                          <p:spTgt spid="4"/>
                                        </p:tgtEl>
                                      </p:cBhvr>
                                      <p:to x="100000" y="100000"/>
                                    </p:animScale>
                                    <p:animScale>
                                      <p:cBhvr>
                                        <p:cTn id="60" dur="26">
                                          <p:stCondLst>
                                            <p:cond delay="1312"/>
                                          </p:stCondLst>
                                        </p:cTn>
                                        <p:tgtEl>
                                          <p:spTgt spid="4"/>
                                        </p:tgtEl>
                                      </p:cBhvr>
                                      <p:to x="100000" y="80000"/>
                                    </p:animScale>
                                    <p:animScale>
                                      <p:cBhvr>
                                        <p:cTn id="61" dur="166" decel="50000">
                                          <p:stCondLst>
                                            <p:cond delay="1338"/>
                                          </p:stCondLst>
                                        </p:cTn>
                                        <p:tgtEl>
                                          <p:spTgt spid="4"/>
                                        </p:tgtEl>
                                      </p:cBhvr>
                                      <p:to x="100000" y="100000"/>
                                    </p:animScale>
                                    <p:animScale>
                                      <p:cBhvr>
                                        <p:cTn id="62" dur="26">
                                          <p:stCondLst>
                                            <p:cond delay="1642"/>
                                          </p:stCondLst>
                                        </p:cTn>
                                        <p:tgtEl>
                                          <p:spTgt spid="4"/>
                                        </p:tgtEl>
                                      </p:cBhvr>
                                      <p:to x="100000" y="90000"/>
                                    </p:animScale>
                                    <p:animScale>
                                      <p:cBhvr>
                                        <p:cTn id="63" dur="166" decel="50000">
                                          <p:stCondLst>
                                            <p:cond delay="1668"/>
                                          </p:stCondLst>
                                        </p:cTn>
                                        <p:tgtEl>
                                          <p:spTgt spid="4"/>
                                        </p:tgtEl>
                                      </p:cBhvr>
                                      <p:to x="100000" y="100000"/>
                                    </p:animScale>
                                    <p:animScale>
                                      <p:cBhvr>
                                        <p:cTn id="64" dur="26">
                                          <p:stCondLst>
                                            <p:cond delay="1808"/>
                                          </p:stCondLst>
                                        </p:cTn>
                                        <p:tgtEl>
                                          <p:spTgt spid="4"/>
                                        </p:tgtEl>
                                      </p:cBhvr>
                                      <p:to x="100000" y="95000"/>
                                    </p:animScale>
                                    <p:animScale>
                                      <p:cBhvr>
                                        <p:cTn id="6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8" grpId="0" animBg="1"/>
      <p:bldP spid="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3"/>
          <p:cNvSpPr>
            <a:spLocks noGrp="1"/>
          </p:cNvSpPr>
          <p:nvPr>
            <p:ph type="sldNum" sz="quarter" idx="12"/>
          </p:nvPr>
        </p:nvSpPr>
        <p:spPr/>
        <p:txBody>
          <a:bodyPr/>
          <a:lstStyle/>
          <a:p>
            <a:pPr>
              <a:defRPr/>
            </a:pPr>
            <a:fld id="{A73720D3-BEF1-4C21-A813-94C342356905}" type="slidenum">
              <a:rPr lang="zh-CN" altLang="en-US"/>
            </a:fld>
            <a:endParaRPr lang="en-US" altLang="zh-CN" dirty="0"/>
          </a:p>
        </p:txBody>
      </p:sp>
      <p:grpSp>
        <p:nvGrpSpPr>
          <p:cNvPr id="2" name="Group 9"/>
          <p:cNvGrpSpPr/>
          <p:nvPr/>
        </p:nvGrpSpPr>
        <p:grpSpPr bwMode="auto">
          <a:xfrm rot="1537248">
            <a:off x="4496141" y="1605943"/>
            <a:ext cx="1857375" cy="1393031"/>
            <a:chOff x="1438" y="1007"/>
            <a:chExt cx="2280" cy="2928"/>
          </a:xfrm>
        </p:grpSpPr>
        <p:sp>
          <p:nvSpPr>
            <p:cNvPr id="8241" name="Freeform 10"/>
            <p:cNvSpPr/>
            <p:nvPr/>
          </p:nvSpPr>
          <p:spPr bwMode="auto">
            <a:xfrm rot="5400000">
              <a:off x="1387" y="2239"/>
              <a:ext cx="1747" cy="1645"/>
            </a:xfrm>
            <a:custGeom>
              <a:avLst/>
              <a:gdLst>
                <a:gd name="T0" fmla="*/ 38 w 2750"/>
                <a:gd name="T1" fmla="*/ 39 h 1733"/>
                <a:gd name="T2" fmla="*/ 41 w 2750"/>
                <a:gd name="T3" fmla="*/ 117 h 1733"/>
                <a:gd name="T4" fmla="*/ 45 w 2750"/>
                <a:gd name="T5" fmla="*/ 197 h 1733"/>
                <a:gd name="T6" fmla="*/ 48 w 2750"/>
                <a:gd name="T7" fmla="*/ 279 h 1733"/>
                <a:gd name="T8" fmla="*/ 53 w 2750"/>
                <a:gd name="T9" fmla="*/ 362 h 1733"/>
                <a:gd name="T10" fmla="*/ 57 w 2750"/>
                <a:gd name="T11" fmla="*/ 443 h 1733"/>
                <a:gd name="T12" fmla="*/ 62 w 2750"/>
                <a:gd name="T13" fmla="*/ 525 h 1733"/>
                <a:gd name="T14" fmla="*/ 67 w 2750"/>
                <a:gd name="T15" fmla="*/ 607 h 1733"/>
                <a:gd name="T16" fmla="*/ 71 w 2750"/>
                <a:gd name="T17" fmla="*/ 685 h 1733"/>
                <a:gd name="T18" fmla="*/ 77 w 2750"/>
                <a:gd name="T19" fmla="*/ 765 h 1733"/>
                <a:gd name="T20" fmla="*/ 83 w 2750"/>
                <a:gd name="T21" fmla="*/ 842 h 1733"/>
                <a:gd name="T22" fmla="*/ 88 w 2750"/>
                <a:gd name="T23" fmla="*/ 915 h 1733"/>
                <a:gd name="T24" fmla="*/ 94 w 2750"/>
                <a:gd name="T25" fmla="*/ 985 h 1733"/>
                <a:gd name="T26" fmla="*/ 100 w 2750"/>
                <a:gd name="T27" fmla="*/ 1053 h 1733"/>
                <a:gd name="T28" fmla="*/ 105 w 2750"/>
                <a:gd name="T29" fmla="*/ 1116 h 1733"/>
                <a:gd name="T30" fmla="*/ 112 w 2750"/>
                <a:gd name="T31" fmla="*/ 1175 h 1733"/>
                <a:gd name="T32" fmla="*/ 35 w 2750"/>
                <a:gd name="T33" fmla="*/ 1204 h 1733"/>
                <a:gd name="T34" fmla="*/ 32 w 2750"/>
                <a:gd name="T35" fmla="*/ 1139 h 1733"/>
                <a:gd name="T36" fmla="*/ 29 w 2750"/>
                <a:gd name="T37" fmla="*/ 1071 h 1733"/>
                <a:gd name="T38" fmla="*/ 27 w 2750"/>
                <a:gd name="T39" fmla="*/ 1001 h 1733"/>
                <a:gd name="T40" fmla="*/ 24 w 2750"/>
                <a:gd name="T41" fmla="*/ 928 h 1733"/>
                <a:gd name="T42" fmla="*/ 22 w 2750"/>
                <a:gd name="T43" fmla="*/ 852 h 1733"/>
                <a:gd name="T44" fmla="*/ 19 w 2750"/>
                <a:gd name="T45" fmla="*/ 776 h 1733"/>
                <a:gd name="T46" fmla="*/ 18 w 2750"/>
                <a:gd name="T47" fmla="*/ 698 h 1733"/>
                <a:gd name="T48" fmla="*/ 15 w 2750"/>
                <a:gd name="T49" fmla="*/ 617 h 1733"/>
                <a:gd name="T50" fmla="*/ 13 w 2750"/>
                <a:gd name="T51" fmla="*/ 540 h 1733"/>
                <a:gd name="T52" fmla="*/ 11 w 2750"/>
                <a:gd name="T53" fmla="*/ 458 h 1733"/>
                <a:gd name="T54" fmla="*/ 9 w 2750"/>
                <a:gd name="T55" fmla="*/ 382 h 1733"/>
                <a:gd name="T56" fmla="*/ 7 w 2750"/>
                <a:gd name="T57" fmla="*/ 304 h 1733"/>
                <a:gd name="T58" fmla="*/ 5 w 2750"/>
                <a:gd name="T59" fmla="*/ 222 h 1733"/>
                <a:gd name="T60" fmla="*/ 3 w 2750"/>
                <a:gd name="T61" fmla="*/ 146 h 1733"/>
                <a:gd name="T62" fmla="*/ 2 w 2750"/>
                <a:gd name="T63" fmla="*/ 74 h 1733"/>
                <a:gd name="T64" fmla="*/ 0 w 2750"/>
                <a:gd name="T65" fmla="*/ 0 h 1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50"/>
                <a:gd name="T100" fmla="*/ 0 h 1733"/>
                <a:gd name="T101" fmla="*/ 2750 w 2750"/>
                <a:gd name="T102" fmla="*/ 1733 h 17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50" h="1733">
                  <a:moveTo>
                    <a:pt x="892" y="0"/>
                  </a:moveTo>
                  <a:lnTo>
                    <a:pt x="923" y="56"/>
                  </a:lnTo>
                  <a:lnTo>
                    <a:pt x="956" y="112"/>
                  </a:lnTo>
                  <a:lnTo>
                    <a:pt x="992" y="169"/>
                  </a:lnTo>
                  <a:lnTo>
                    <a:pt x="1030" y="226"/>
                  </a:lnTo>
                  <a:lnTo>
                    <a:pt x="1070" y="284"/>
                  </a:lnTo>
                  <a:lnTo>
                    <a:pt x="1113" y="343"/>
                  </a:lnTo>
                  <a:lnTo>
                    <a:pt x="1158" y="401"/>
                  </a:lnTo>
                  <a:lnTo>
                    <a:pt x="1206" y="461"/>
                  </a:lnTo>
                  <a:lnTo>
                    <a:pt x="1255" y="520"/>
                  </a:lnTo>
                  <a:lnTo>
                    <a:pt x="1306" y="579"/>
                  </a:lnTo>
                  <a:lnTo>
                    <a:pt x="1359" y="638"/>
                  </a:lnTo>
                  <a:lnTo>
                    <a:pt x="1414" y="697"/>
                  </a:lnTo>
                  <a:lnTo>
                    <a:pt x="1471" y="756"/>
                  </a:lnTo>
                  <a:lnTo>
                    <a:pt x="1529" y="815"/>
                  </a:lnTo>
                  <a:lnTo>
                    <a:pt x="1588" y="873"/>
                  </a:lnTo>
                  <a:lnTo>
                    <a:pt x="1650" y="931"/>
                  </a:lnTo>
                  <a:lnTo>
                    <a:pt x="1712" y="988"/>
                  </a:lnTo>
                  <a:lnTo>
                    <a:pt x="1776" y="1045"/>
                  </a:lnTo>
                  <a:lnTo>
                    <a:pt x="1841" y="1101"/>
                  </a:lnTo>
                  <a:lnTo>
                    <a:pt x="1907" y="1157"/>
                  </a:lnTo>
                  <a:lnTo>
                    <a:pt x="1974" y="1211"/>
                  </a:lnTo>
                  <a:lnTo>
                    <a:pt x="2041" y="1265"/>
                  </a:lnTo>
                  <a:lnTo>
                    <a:pt x="2110" y="1317"/>
                  </a:lnTo>
                  <a:lnTo>
                    <a:pt x="2180" y="1369"/>
                  </a:lnTo>
                  <a:lnTo>
                    <a:pt x="2250" y="1419"/>
                  </a:lnTo>
                  <a:lnTo>
                    <a:pt x="2320" y="1469"/>
                  </a:lnTo>
                  <a:lnTo>
                    <a:pt x="2391" y="1516"/>
                  </a:lnTo>
                  <a:lnTo>
                    <a:pt x="2462" y="1563"/>
                  </a:lnTo>
                  <a:lnTo>
                    <a:pt x="2534" y="1608"/>
                  </a:lnTo>
                  <a:lnTo>
                    <a:pt x="2606" y="1651"/>
                  </a:lnTo>
                  <a:lnTo>
                    <a:pt x="2678" y="1693"/>
                  </a:lnTo>
                  <a:lnTo>
                    <a:pt x="2750" y="1733"/>
                  </a:lnTo>
                  <a:lnTo>
                    <a:pt x="838" y="1733"/>
                  </a:lnTo>
                  <a:lnTo>
                    <a:pt x="805" y="1687"/>
                  </a:lnTo>
                  <a:lnTo>
                    <a:pt x="771" y="1640"/>
                  </a:lnTo>
                  <a:lnTo>
                    <a:pt x="738" y="1592"/>
                  </a:lnTo>
                  <a:lnTo>
                    <a:pt x="705" y="1542"/>
                  </a:lnTo>
                  <a:lnTo>
                    <a:pt x="672" y="1492"/>
                  </a:lnTo>
                  <a:lnTo>
                    <a:pt x="640" y="1441"/>
                  </a:lnTo>
                  <a:lnTo>
                    <a:pt x="608" y="1389"/>
                  </a:lnTo>
                  <a:lnTo>
                    <a:pt x="576" y="1336"/>
                  </a:lnTo>
                  <a:lnTo>
                    <a:pt x="545" y="1282"/>
                  </a:lnTo>
                  <a:lnTo>
                    <a:pt x="514" y="1227"/>
                  </a:lnTo>
                  <a:lnTo>
                    <a:pt x="483" y="1172"/>
                  </a:lnTo>
                  <a:lnTo>
                    <a:pt x="453" y="1117"/>
                  </a:lnTo>
                  <a:lnTo>
                    <a:pt x="427" y="1057"/>
                  </a:lnTo>
                  <a:lnTo>
                    <a:pt x="421" y="1004"/>
                  </a:lnTo>
                  <a:lnTo>
                    <a:pt x="386" y="947"/>
                  </a:lnTo>
                  <a:lnTo>
                    <a:pt x="355" y="890"/>
                  </a:lnTo>
                  <a:lnTo>
                    <a:pt x="329" y="832"/>
                  </a:lnTo>
                  <a:lnTo>
                    <a:pt x="301" y="779"/>
                  </a:lnTo>
                  <a:lnTo>
                    <a:pt x="277" y="719"/>
                  </a:lnTo>
                  <a:lnTo>
                    <a:pt x="254" y="661"/>
                  </a:lnTo>
                  <a:lnTo>
                    <a:pt x="227" y="607"/>
                  </a:lnTo>
                  <a:lnTo>
                    <a:pt x="205" y="551"/>
                  </a:lnTo>
                  <a:lnTo>
                    <a:pt x="182" y="491"/>
                  </a:lnTo>
                  <a:lnTo>
                    <a:pt x="163" y="437"/>
                  </a:lnTo>
                  <a:lnTo>
                    <a:pt x="140" y="380"/>
                  </a:lnTo>
                  <a:lnTo>
                    <a:pt x="116" y="320"/>
                  </a:lnTo>
                  <a:lnTo>
                    <a:pt x="94" y="268"/>
                  </a:lnTo>
                  <a:lnTo>
                    <a:pt x="76" y="211"/>
                  </a:lnTo>
                  <a:lnTo>
                    <a:pt x="55" y="158"/>
                  </a:lnTo>
                  <a:lnTo>
                    <a:pt x="40" y="106"/>
                  </a:lnTo>
                  <a:lnTo>
                    <a:pt x="25" y="50"/>
                  </a:lnTo>
                  <a:lnTo>
                    <a:pt x="0" y="0"/>
                  </a:lnTo>
                  <a:lnTo>
                    <a:pt x="892" y="0"/>
                  </a:lnTo>
                  <a:close/>
                </a:path>
              </a:pathLst>
            </a:custGeom>
            <a:gradFill rotWithShape="0">
              <a:gsLst>
                <a:gs pos="0">
                  <a:srgbClr val="26CA74"/>
                </a:gs>
                <a:gs pos="100000">
                  <a:srgbClr val="FFFFFF"/>
                </a:gs>
              </a:gsLst>
              <a:lin ang="5400000" scaled="1"/>
            </a:gradFill>
            <a:ln w="9525">
              <a:noFill/>
              <a:round/>
            </a:ln>
          </p:spPr>
          <p:txBody>
            <a:bodyPr/>
            <a:lstStyle/>
            <a:p>
              <a:endParaRPr lang="zh-CN" altLang="en-US"/>
            </a:p>
          </p:txBody>
        </p:sp>
        <p:sp>
          <p:nvSpPr>
            <p:cNvPr id="8242" name="Freeform 11"/>
            <p:cNvSpPr/>
            <p:nvPr/>
          </p:nvSpPr>
          <p:spPr bwMode="auto">
            <a:xfrm rot="5400000">
              <a:off x="2887" y="2153"/>
              <a:ext cx="1028" cy="635"/>
            </a:xfrm>
            <a:custGeom>
              <a:avLst/>
              <a:gdLst>
                <a:gd name="T0" fmla="*/ 0 w 6472"/>
                <a:gd name="T1" fmla="*/ 0 h 2485"/>
                <a:gd name="T2" fmla="*/ 0 w 6472"/>
                <a:gd name="T3" fmla="*/ 0 h 2485"/>
                <a:gd name="T4" fmla="*/ 0 w 6472"/>
                <a:gd name="T5" fmla="*/ 0 h 2485"/>
                <a:gd name="T6" fmla="*/ 0 w 6472"/>
                <a:gd name="T7" fmla="*/ 0 h 2485"/>
                <a:gd name="T8" fmla="*/ 0 60000 65536"/>
                <a:gd name="T9" fmla="*/ 0 60000 65536"/>
                <a:gd name="T10" fmla="*/ 0 60000 65536"/>
                <a:gd name="T11" fmla="*/ 0 60000 65536"/>
                <a:gd name="T12" fmla="*/ 0 w 6472"/>
                <a:gd name="T13" fmla="*/ 0 h 2485"/>
                <a:gd name="T14" fmla="*/ 6472 w 6472"/>
                <a:gd name="T15" fmla="*/ 2485 h 2485"/>
              </a:gdLst>
              <a:ahLst/>
              <a:cxnLst>
                <a:cxn ang="T8">
                  <a:pos x="T0" y="T1"/>
                </a:cxn>
                <a:cxn ang="T9">
                  <a:pos x="T2" y="T3"/>
                </a:cxn>
                <a:cxn ang="T10">
                  <a:pos x="T4" y="T5"/>
                </a:cxn>
                <a:cxn ang="T11">
                  <a:pos x="T6" y="T7"/>
                </a:cxn>
              </a:cxnLst>
              <a:rect l="T12" t="T13" r="T14" b="T15"/>
              <a:pathLst>
                <a:path w="6472" h="2485">
                  <a:moveTo>
                    <a:pt x="0" y="2485"/>
                  </a:moveTo>
                  <a:lnTo>
                    <a:pt x="6472" y="2485"/>
                  </a:lnTo>
                  <a:lnTo>
                    <a:pt x="3236" y="0"/>
                  </a:lnTo>
                  <a:lnTo>
                    <a:pt x="0" y="2485"/>
                  </a:lnTo>
                  <a:close/>
                </a:path>
              </a:pathLst>
            </a:custGeom>
            <a:gradFill rotWithShape="0">
              <a:gsLst>
                <a:gs pos="0">
                  <a:srgbClr val="006666"/>
                </a:gs>
                <a:gs pos="100000">
                  <a:srgbClr val="A9CBCB"/>
                </a:gs>
              </a:gsLst>
              <a:lin ang="0" scaled="1"/>
            </a:gradFill>
            <a:ln w="9525">
              <a:noFill/>
              <a:round/>
            </a:ln>
          </p:spPr>
          <p:txBody>
            <a:bodyPr/>
            <a:lstStyle/>
            <a:p>
              <a:endParaRPr lang="zh-CN" altLang="en-US"/>
            </a:p>
          </p:txBody>
        </p:sp>
        <p:sp>
          <p:nvSpPr>
            <p:cNvPr id="11" name="Freeform 12"/>
            <p:cNvSpPr/>
            <p:nvPr/>
          </p:nvSpPr>
          <p:spPr bwMode="auto">
            <a:xfrm rot="5400000">
              <a:off x="1387" y="1058"/>
              <a:ext cx="1747" cy="1645"/>
            </a:xfrm>
            <a:custGeom>
              <a:avLst/>
              <a:gdLst/>
              <a:ahLst/>
              <a:cxnLst>
                <a:cxn ang="0">
                  <a:pos x="7309" y="222"/>
                </a:cxn>
                <a:cxn ang="0">
                  <a:pos x="7034" y="675"/>
                </a:cxn>
                <a:cxn ang="0">
                  <a:pos x="6720" y="1137"/>
                </a:cxn>
                <a:cxn ang="0">
                  <a:pos x="6367" y="1605"/>
                </a:cxn>
                <a:cxn ang="0">
                  <a:pos x="5981" y="2078"/>
                </a:cxn>
                <a:cxn ang="0">
                  <a:pos x="5564" y="2551"/>
                </a:cxn>
                <a:cxn ang="0">
                  <a:pos x="5118" y="3023"/>
                </a:cxn>
                <a:cxn ang="0">
                  <a:pos x="4647" y="3491"/>
                </a:cxn>
                <a:cxn ang="0">
                  <a:pos x="4152" y="3953"/>
                </a:cxn>
                <a:cxn ang="0">
                  <a:pos x="3638" y="4405"/>
                </a:cxn>
                <a:cxn ang="0">
                  <a:pos x="3106" y="4844"/>
                </a:cxn>
                <a:cxn ang="0">
                  <a:pos x="2560" y="5269"/>
                </a:cxn>
                <a:cxn ang="0">
                  <a:pos x="2002" y="5677"/>
                </a:cxn>
                <a:cxn ang="0">
                  <a:pos x="1437" y="6065"/>
                </a:cxn>
                <a:cxn ang="0">
                  <a:pos x="864" y="6431"/>
                </a:cxn>
                <a:cxn ang="0">
                  <a:pos x="288" y="6771"/>
                </a:cxn>
                <a:cxn ang="0">
                  <a:pos x="7647" y="6931"/>
                </a:cxn>
                <a:cxn ang="0">
                  <a:pos x="7915" y="6560"/>
                </a:cxn>
                <a:cxn ang="0">
                  <a:pos x="8180" y="6169"/>
                </a:cxn>
                <a:cxn ang="0">
                  <a:pos x="8442" y="5762"/>
                </a:cxn>
                <a:cxn ang="0">
                  <a:pos x="8696" y="5342"/>
                </a:cxn>
                <a:cxn ang="0">
                  <a:pos x="8946" y="4909"/>
                </a:cxn>
                <a:cxn ang="0">
                  <a:pos x="9188" y="4468"/>
                </a:cxn>
                <a:cxn ang="0">
                  <a:pos x="9422" y="4019"/>
                </a:cxn>
                <a:cxn ang="0">
                  <a:pos x="9647" y="3563"/>
                </a:cxn>
                <a:cxn ang="0">
                  <a:pos x="9862" y="3106"/>
                </a:cxn>
                <a:cxn ang="0">
                  <a:pos x="10066" y="2647"/>
                </a:cxn>
                <a:cxn ang="0">
                  <a:pos x="10257" y="2190"/>
                </a:cxn>
                <a:cxn ang="0">
                  <a:pos x="10436" y="1735"/>
                </a:cxn>
                <a:cxn ang="0">
                  <a:pos x="10601" y="1287"/>
                </a:cxn>
                <a:cxn ang="0">
                  <a:pos x="10750" y="847"/>
                </a:cxn>
                <a:cxn ang="0">
                  <a:pos x="10884" y="417"/>
                </a:cxn>
                <a:cxn ang="0">
                  <a:pos x="11000" y="0"/>
                </a:cxn>
              </a:cxnLst>
              <a:rect l="0" t="0" r="r" b="b"/>
              <a:pathLst>
                <a:path w="11000" h="6931">
                  <a:moveTo>
                    <a:pt x="7432" y="0"/>
                  </a:moveTo>
                  <a:lnTo>
                    <a:pt x="7309" y="222"/>
                  </a:lnTo>
                  <a:lnTo>
                    <a:pt x="7177" y="447"/>
                  </a:lnTo>
                  <a:lnTo>
                    <a:pt x="7034" y="675"/>
                  </a:lnTo>
                  <a:lnTo>
                    <a:pt x="6882" y="905"/>
                  </a:lnTo>
                  <a:lnTo>
                    <a:pt x="6720" y="1137"/>
                  </a:lnTo>
                  <a:lnTo>
                    <a:pt x="6548" y="1370"/>
                  </a:lnTo>
                  <a:lnTo>
                    <a:pt x="6367" y="1605"/>
                  </a:lnTo>
                  <a:lnTo>
                    <a:pt x="6178" y="1842"/>
                  </a:lnTo>
                  <a:lnTo>
                    <a:pt x="5981" y="2078"/>
                  </a:lnTo>
                  <a:lnTo>
                    <a:pt x="5776" y="2315"/>
                  </a:lnTo>
                  <a:lnTo>
                    <a:pt x="5564" y="2551"/>
                  </a:lnTo>
                  <a:lnTo>
                    <a:pt x="5344" y="2788"/>
                  </a:lnTo>
                  <a:lnTo>
                    <a:pt x="5118" y="3023"/>
                  </a:lnTo>
                  <a:lnTo>
                    <a:pt x="4886" y="3258"/>
                  </a:lnTo>
                  <a:lnTo>
                    <a:pt x="4647" y="3491"/>
                  </a:lnTo>
                  <a:lnTo>
                    <a:pt x="4402" y="3722"/>
                  </a:lnTo>
                  <a:lnTo>
                    <a:pt x="4152" y="3953"/>
                  </a:lnTo>
                  <a:lnTo>
                    <a:pt x="3897" y="4180"/>
                  </a:lnTo>
                  <a:lnTo>
                    <a:pt x="3638" y="4405"/>
                  </a:lnTo>
                  <a:lnTo>
                    <a:pt x="3374" y="4626"/>
                  </a:lnTo>
                  <a:lnTo>
                    <a:pt x="3106" y="4844"/>
                  </a:lnTo>
                  <a:lnTo>
                    <a:pt x="2835" y="5058"/>
                  </a:lnTo>
                  <a:lnTo>
                    <a:pt x="2560" y="5269"/>
                  </a:lnTo>
                  <a:lnTo>
                    <a:pt x="2282" y="5475"/>
                  </a:lnTo>
                  <a:lnTo>
                    <a:pt x="2002" y="5677"/>
                  </a:lnTo>
                  <a:lnTo>
                    <a:pt x="1720" y="5874"/>
                  </a:lnTo>
                  <a:lnTo>
                    <a:pt x="1437" y="6065"/>
                  </a:lnTo>
                  <a:lnTo>
                    <a:pt x="1151" y="6251"/>
                  </a:lnTo>
                  <a:lnTo>
                    <a:pt x="864" y="6431"/>
                  </a:lnTo>
                  <a:lnTo>
                    <a:pt x="576" y="6604"/>
                  </a:lnTo>
                  <a:lnTo>
                    <a:pt x="288" y="6771"/>
                  </a:lnTo>
                  <a:lnTo>
                    <a:pt x="0" y="6931"/>
                  </a:lnTo>
                  <a:lnTo>
                    <a:pt x="7647" y="6931"/>
                  </a:lnTo>
                  <a:lnTo>
                    <a:pt x="7782" y="6748"/>
                  </a:lnTo>
                  <a:lnTo>
                    <a:pt x="7915" y="6560"/>
                  </a:lnTo>
                  <a:lnTo>
                    <a:pt x="8049" y="6366"/>
                  </a:lnTo>
                  <a:lnTo>
                    <a:pt x="8180" y="6169"/>
                  </a:lnTo>
                  <a:lnTo>
                    <a:pt x="8312" y="5968"/>
                  </a:lnTo>
                  <a:lnTo>
                    <a:pt x="8442" y="5762"/>
                  </a:lnTo>
                  <a:lnTo>
                    <a:pt x="8570" y="5554"/>
                  </a:lnTo>
                  <a:lnTo>
                    <a:pt x="8696" y="5342"/>
                  </a:lnTo>
                  <a:lnTo>
                    <a:pt x="8822" y="5127"/>
                  </a:lnTo>
                  <a:lnTo>
                    <a:pt x="8946" y="4909"/>
                  </a:lnTo>
                  <a:lnTo>
                    <a:pt x="9069" y="4689"/>
                  </a:lnTo>
                  <a:lnTo>
                    <a:pt x="9188" y="4468"/>
                  </a:lnTo>
                  <a:lnTo>
                    <a:pt x="9307" y="4243"/>
                  </a:lnTo>
                  <a:lnTo>
                    <a:pt x="9422" y="4019"/>
                  </a:lnTo>
                  <a:lnTo>
                    <a:pt x="9536" y="3792"/>
                  </a:lnTo>
                  <a:lnTo>
                    <a:pt x="9647" y="3563"/>
                  </a:lnTo>
                  <a:lnTo>
                    <a:pt x="9756" y="3335"/>
                  </a:lnTo>
                  <a:lnTo>
                    <a:pt x="9862" y="3106"/>
                  </a:lnTo>
                  <a:lnTo>
                    <a:pt x="9966" y="2876"/>
                  </a:lnTo>
                  <a:lnTo>
                    <a:pt x="10066" y="2647"/>
                  </a:lnTo>
                  <a:lnTo>
                    <a:pt x="10163" y="2418"/>
                  </a:lnTo>
                  <a:lnTo>
                    <a:pt x="10257" y="2190"/>
                  </a:lnTo>
                  <a:lnTo>
                    <a:pt x="10348" y="1963"/>
                  </a:lnTo>
                  <a:lnTo>
                    <a:pt x="10436" y="1735"/>
                  </a:lnTo>
                  <a:lnTo>
                    <a:pt x="10520" y="1511"/>
                  </a:lnTo>
                  <a:lnTo>
                    <a:pt x="10601" y="1287"/>
                  </a:lnTo>
                  <a:lnTo>
                    <a:pt x="10677" y="1066"/>
                  </a:lnTo>
                  <a:lnTo>
                    <a:pt x="10750" y="847"/>
                  </a:lnTo>
                  <a:lnTo>
                    <a:pt x="10818" y="631"/>
                  </a:lnTo>
                  <a:lnTo>
                    <a:pt x="10884" y="417"/>
                  </a:lnTo>
                  <a:lnTo>
                    <a:pt x="10944" y="207"/>
                  </a:lnTo>
                  <a:lnTo>
                    <a:pt x="11000" y="0"/>
                  </a:lnTo>
                  <a:lnTo>
                    <a:pt x="7432" y="0"/>
                  </a:lnTo>
                  <a:close/>
                </a:path>
              </a:pathLst>
            </a:custGeom>
            <a:gradFill rotWithShape="0">
              <a:gsLst>
                <a:gs pos="0">
                  <a:schemeClr val="accent1">
                    <a:gamma/>
                    <a:tint val="0"/>
                    <a:invGamma/>
                  </a:schemeClr>
                </a:gs>
                <a:gs pos="100000">
                  <a:schemeClr val="accent1"/>
                </a:gs>
              </a:gsLst>
              <a:lin ang="5400000" scaled="1"/>
            </a:gradFill>
            <a:ln w="9525" cap="flat" cmpd="sng">
              <a:noFill/>
              <a:prstDash val="solid"/>
              <a:round/>
              <a:headEnd type="none" w="med" len="med"/>
              <a:tailEnd type="none" w="med" len="med"/>
            </a:ln>
            <a:effectLst/>
          </p:spPr>
          <p:txBody>
            <a:bodyPr/>
            <a:lstStyle/>
            <a:p>
              <a:pPr>
                <a:defRPr/>
              </a:pPr>
              <a:endParaRPr lang="zh-CN" altLang="en-US"/>
            </a:p>
          </p:txBody>
        </p:sp>
        <p:sp>
          <p:nvSpPr>
            <p:cNvPr id="13" name="Freeform 13"/>
            <p:cNvSpPr/>
            <p:nvPr/>
          </p:nvSpPr>
          <p:spPr bwMode="auto">
            <a:xfrm rot="5400000">
              <a:off x="2277" y="1947"/>
              <a:ext cx="566" cy="1048"/>
            </a:xfrm>
            <a:custGeom>
              <a:avLst/>
              <a:gdLst/>
              <a:ahLst/>
              <a:cxnLst>
                <a:cxn ang="0">
                  <a:pos x="34" y="128"/>
                </a:cxn>
                <a:cxn ang="0">
                  <a:pos x="107" y="386"/>
                </a:cxn>
                <a:cxn ang="0">
                  <a:pos x="187" y="650"/>
                </a:cxn>
                <a:cxn ang="0">
                  <a:pos x="273" y="918"/>
                </a:cxn>
                <a:cxn ang="0">
                  <a:pos x="365" y="1190"/>
                </a:cxn>
                <a:cxn ang="0">
                  <a:pos x="463" y="1465"/>
                </a:cxn>
                <a:cxn ang="0">
                  <a:pos x="566" y="1742"/>
                </a:cxn>
                <a:cxn ang="0">
                  <a:pos x="676" y="2022"/>
                </a:cxn>
                <a:cxn ang="0">
                  <a:pos x="790" y="2304"/>
                </a:cxn>
                <a:cxn ang="0">
                  <a:pos x="908" y="2586"/>
                </a:cxn>
                <a:cxn ang="0">
                  <a:pos x="1032" y="2870"/>
                </a:cxn>
                <a:cxn ang="0">
                  <a:pos x="1160" y="3153"/>
                </a:cxn>
                <a:cxn ang="0">
                  <a:pos x="1292" y="3437"/>
                </a:cxn>
                <a:cxn ang="0">
                  <a:pos x="1428" y="3718"/>
                </a:cxn>
                <a:cxn ang="0">
                  <a:pos x="1567" y="3999"/>
                </a:cxn>
                <a:cxn ang="0">
                  <a:pos x="1711" y="4277"/>
                </a:cxn>
                <a:cxn ang="0">
                  <a:pos x="1857" y="4277"/>
                </a:cxn>
                <a:cxn ang="0">
                  <a:pos x="2001" y="3999"/>
                </a:cxn>
                <a:cxn ang="0">
                  <a:pos x="2140" y="3718"/>
                </a:cxn>
                <a:cxn ang="0">
                  <a:pos x="2276" y="3437"/>
                </a:cxn>
                <a:cxn ang="0">
                  <a:pos x="2408" y="3153"/>
                </a:cxn>
                <a:cxn ang="0">
                  <a:pos x="2536" y="2870"/>
                </a:cxn>
                <a:cxn ang="0">
                  <a:pos x="2660" y="2586"/>
                </a:cxn>
                <a:cxn ang="0">
                  <a:pos x="2778" y="2304"/>
                </a:cxn>
                <a:cxn ang="0">
                  <a:pos x="2892" y="2022"/>
                </a:cxn>
                <a:cxn ang="0">
                  <a:pos x="3002" y="1742"/>
                </a:cxn>
                <a:cxn ang="0">
                  <a:pos x="3105" y="1465"/>
                </a:cxn>
                <a:cxn ang="0">
                  <a:pos x="3203" y="1190"/>
                </a:cxn>
                <a:cxn ang="0">
                  <a:pos x="3295" y="918"/>
                </a:cxn>
                <a:cxn ang="0">
                  <a:pos x="3381" y="650"/>
                </a:cxn>
                <a:cxn ang="0">
                  <a:pos x="3461" y="386"/>
                </a:cxn>
                <a:cxn ang="0">
                  <a:pos x="3534" y="128"/>
                </a:cxn>
                <a:cxn ang="0">
                  <a:pos x="0" y="0"/>
                </a:cxn>
              </a:cxnLst>
              <a:rect l="0" t="0" r="r" b="b"/>
              <a:pathLst>
                <a:path w="3568" h="4416">
                  <a:moveTo>
                    <a:pt x="0" y="0"/>
                  </a:moveTo>
                  <a:lnTo>
                    <a:pt x="34" y="128"/>
                  </a:lnTo>
                  <a:lnTo>
                    <a:pt x="70" y="256"/>
                  </a:lnTo>
                  <a:lnTo>
                    <a:pt x="107" y="386"/>
                  </a:lnTo>
                  <a:lnTo>
                    <a:pt x="146" y="517"/>
                  </a:lnTo>
                  <a:lnTo>
                    <a:pt x="187" y="650"/>
                  </a:lnTo>
                  <a:lnTo>
                    <a:pt x="229" y="784"/>
                  </a:lnTo>
                  <a:lnTo>
                    <a:pt x="273" y="918"/>
                  </a:lnTo>
                  <a:lnTo>
                    <a:pt x="319" y="1053"/>
                  </a:lnTo>
                  <a:lnTo>
                    <a:pt x="365" y="1190"/>
                  </a:lnTo>
                  <a:lnTo>
                    <a:pt x="413" y="1328"/>
                  </a:lnTo>
                  <a:lnTo>
                    <a:pt x="463" y="1465"/>
                  </a:lnTo>
                  <a:lnTo>
                    <a:pt x="514" y="1603"/>
                  </a:lnTo>
                  <a:lnTo>
                    <a:pt x="566" y="1742"/>
                  </a:lnTo>
                  <a:lnTo>
                    <a:pt x="620" y="1882"/>
                  </a:lnTo>
                  <a:lnTo>
                    <a:pt x="676" y="2022"/>
                  </a:lnTo>
                  <a:lnTo>
                    <a:pt x="732" y="2163"/>
                  </a:lnTo>
                  <a:lnTo>
                    <a:pt x="790" y="2304"/>
                  </a:lnTo>
                  <a:lnTo>
                    <a:pt x="849" y="2445"/>
                  </a:lnTo>
                  <a:lnTo>
                    <a:pt x="908" y="2586"/>
                  </a:lnTo>
                  <a:lnTo>
                    <a:pt x="970" y="2728"/>
                  </a:lnTo>
                  <a:lnTo>
                    <a:pt x="1032" y="2870"/>
                  </a:lnTo>
                  <a:lnTo>
                    <a:pt x="1095" y="3011"/>
                  </a:lnTo>
                  <a:lnTo>
                    <a:pt x="1160" y="3153"/>
                  </a:lnTo>
                  <a:lnTo>
                    <a:pt x="1225" y="3295"/>
                  </a:lnTo>
                  <a:lnTo>
                    <a:pt x="1292" y="3437"/>
                  </a:lnTo>
                  <a:lnTo>
                    <a:pt x="1359" y="3577"/>
                  </a:lnTo>
                  <a:lnTo>
                    <a:pt x="1428" y="3718"/>
                  </a:lnTo>
                  <a:lnTo>
                    <a:pt x="1497" y="3858"/>
                  </a:lnTo>
                  <a:lnTo>
                    <a:pt x="1567" y="3999"/>
                  </a:lnTo>
                  <a:lnTo>
                    <a:pt x="1639" y="4138"/>
                  </a:lnTo>
                  <a:lnTo>
                    <a:pt x="1711" y="4277"/>
                  </a:lnTo>
                  <a:lnTo>
                    <a:pt x="1784" y="4416"/>
                  </a:lnTo>
                  <a:lnTo>
                    <a:pt x="1857" y="4277"/>
                  </a:lnTo>
                  <a:lnTo>
                    <a:pt x="1929" y="4138"/>
                  </a:lnTo>
                  <a:lnTo>
                    <a:pt x="2001" y="3999"/>
                  </a:lnTo>
                  <a:lnTo>
                    <a:pt x="2071" y="3858"/>
                  </a:lnTo>
                  <a:lnTo>
                    <a:pt x="2140" y="3718"/>
                  </a:lnTo>
                  <a:lnTo>
                    <a:pt x="2208" y="3577"/>
                  </a:lnTo>
                  <a:lnTo>
                    <a:pt x="2276" y="3437"/>
                  </a:lnTo>
                  <a:lnTo>
                    <a:pt x="2343" y="3295"/>
                  </a:lnTo>
                  <a:lnTo>
                    <a:pt x="2408" y="3153"/>
                  </a:lnTo>
                  <a:lnTo>
                    <a:pt x="2473" y="3011"/>
                  </a:lnTo>
                  <a:lnTo>
                    <a:pt x="2536" y="2870"/>
                  </a:lnTo>
                  <a:lnTo>
                    <a:pt x="2598" y="2728"/>
                  </a:lnTo>
                  <a:lnTo>
                    <a:pt x="2660" y="2586"/>
                  </a:lnTo>
                  <a:lnTo>
                    <a:pt x="2719" y="2445"/>
                  </a:lnTo>
                  <a:lnTo>
                    <a:pt x="2778" y="2304"/>
                  </a:lnTo>
                  <a:lnTo>
                    <a:pt x="2836" y="2163"/>
                  </a:lnTo>
                  <a:lnTo>
                    <a:pt x="2892" y="2022"/>
                  </a:lnTo>
                  <a:lnTo>
                    <a:pt x="2948" y="1882"/>
                  </a:lnTo>
                  <a:lnTo>
                    <a:pt x="3002" y="1742"/>
                  </a:lnTo>
                  <a:lnTo>
                    <a:pt x="3054" y="1603"/>
                  </a:lnTo>
                  <a:lnTo>
                    <a:pt x="3105" y="1465"/>
                  </a:lnTo>
                  <a:lnTo>
                    <a:pt x="3155" y="1328"/>
                  </a:lnTo>
                  <a:lnTo>
                    <a:pt x="3203" y="1190"/>
                  </a:lnTo>
                  <a:lnTo>
                    <a:pt x="3249" y="1053"/>
                  </a:lnTo>
                  <a:lnTo>
                    <a:pt x="3295" y="918"/>
                  </a:lnTo>
                  <a:lnTo>
                    <a:pt x="3339" y="784"/>
                  </a:lnTo>
                  <a:lnTo>
                    <a:pt x="3381" y="650"/>
                  </a:lnTo>
                  <a:lnTo>
                    <a:pt x="3422" y="517"/>
                  </a:lnTo>
                  <a:lnTo>
                    <a:pt x="3461" y="386"/>
                  </a:lnTo>
                  <a:lnTo>
                    <a:pt x="3498" y="256"/>
                  </a:lnTo>
                  <a:lnTo>
                    <a:pt x="3534" y="128"/>
                  </a:lnTo>
                  <a:lnTo>
                    <a:pt x="3568" y="0"/>
                  </a:lnTo>
                  <a:lnTo>
                    <a:pt x="0" y="0"/>
                  </a:lnTo>
                  <a:close/>
                </a:path>
              </a:pathLst>
            </a:custGeom>
            <a:gradFill rotWithShape="0">
              <a:gsLst>
                <a:gs pos="0">
                  <a:srgbClr val="336699"/>
                </a:gs>
                <a:gs pos="100000">
                  <a:srgbClr val="339966"/>
                </a:gs>
              </a:gsLst>
              <a:lin ang="5400000" scaled="1"/>
            </a:gradFill>
            <a:ln w="9525" cap="flat" cmpd="sng">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defRPr/>
              </a:pPr>
              <a:endParaRPr lang="zh-CN" altLang="en-US"/>
            </a:p>
          </p:txBody>
        </p:sp>
      </p:gr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9512" y="1412363"/>
            <a:ext cx="4533705" cy="2296901"/>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179512" y="3760070"/>
            <a:ext cx="4600940" cy="369332"/>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图十一：当前职业教育发展面临的最大困难</a:t>
            </a:r>
            <a:endParaRPr lang="zh-CN"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矩形 5"/>
          <p:cNvSpPr/>
          <p:nvPr/>
        </p:nvSpPr>
        <p:spPr>
          <a:xfrm>
            <a:off x="5031541" y="2715766"/>
            <a:ext cx="3807119" cy="2308324"/>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zh-CN" altLang="en-US" dirty="0">
                <a:solidFill>
                  <a:srgbClr val="FF0000"/>
                </a:solidFill>
              </a:rPr>
              <a:t>教师群体</a:t>
            </a:r>
            <a:r>
              <a:rPr lang="zh-CN" altLang="en-US" dirty="0"/>
              <a:t>认为最大困难是</a:t>
            </a:r>
            <a:r>
              <a:rPr lang="zh-CN" altLang="en-US" dirty="0">
                <a:solidFill>
                  <a:srgbClr val="00FF00"/>
                </a:solidFill>
              </a:rPr>
              <a:t>生源素质</a:t>
            </a:r>
            <a:r>
              <a:rPr lang="zh-CN" altLang="en-US" dirty="0"/>
              <a:t>，占 </a:t>
            </a:r>
            <a:r>
              <a:rPr lang="en-US" altLang="zh-CN" dirty="0"/>
              <a:t>70.98%</a:t>
            </a:r>
            <a:r>
              <a:rPr lang="zh-CN" altLang="en-US" dirty="0"/>
              <a:t>，而家长和企业人员选择该项的仅占 </a:t>
            </a:r>
            <a:r>
              <a:rPr lang="en-US" altLang="zh-CN" dirty="0"/>
              <a:t>26.60%</a:t>
            </a:r>
            <a:r>
              <a:rPr lang="zh-CN" altLang="en-US" dirty="0"/>
              <a:t>和</a:t>
            </a:r>
            <a:r>
              <a:rPr lang="en-US" altLang="zh-CN" dirty="0"/>
              <a:t>41.49%</a:t>
            </a:r>
            <a:r>
              <a:rPr lang="zh-CN" altLang="en-US" dirty="0"/>
              <a:t>。同时，</a:t>
            </a:r>
            <a:r>
              <a:rPr lang="zh-CN" altLang="en-US" dirty="0">
                <a:solidFill>
                  <a:srgbClr val="FF0000"/>
                </a:solidFill>
              </a:rPr>
              <a:t>家长和企业人员</a:t>
            </a:r>
            <a:r>
              <a:rPr lang="zh-CN" altLang="en-US" dirty="0"/>
              <a:t>均认为最大困难是</a:t>
            </a:r>
            <a:r>
              <a:rPr lang="zh-CN" altLang="en-US" dirty="0">
                <a:solidFill>
                  <a:srgbClr val="00FF00"/>
                </a:solidFill>
              </a:rPr>
              <a:t>学校的人才培养质量</a:t>
            </a:r>
            <a:r>
              <a:rPr lang="zh-CN" altLang="en-US" dirty="0"/>
              <a:t>。</a:t>
            </a:r>
            <a:r>
              <a:rPr lang="zh-CN" altLang="en-US" b="1" dirty="0"/>
              <a:t>但是，</a:t>
            </a:r>
            <a:r>
              <a:rPr lang="zh-CN" altLang="en-US" b="1" dirty="0">
                <a:solidFill>
                  <a:srgbClr val="FF0000"/>
                </a:solidFill>
              </a:rPr>
              <a:t>职业院校学生</a:t>
            </a:r>
            <a:r>
              <a:rPr lang="zh-CN" altLang="en-US" b="1" dirty="0"/>
              <a:t>认为最大困难是</a:t>
            </a:r>
            <a:r>
              <a:rPr lang="zh-CN" altLang="en-US" b="1" dirty="0">
                <a:solidFill>
                  <a:srgbClr val="00FF00"/>
                </a:solidFill>
              </a:rPr>
              <a:t>社会认可度</a:t>
            </a:r>
            <a:r>
              <a:rPr lang="zh-CN" altLang="en-US" b="1" dirty="0"/>
              <a:t>，其中中职和高职学生选择此选项的比例分别为 </a:t>
            </a:r>
            <a:r>
              <a:rPr lang="en-US" altLang="zh-CN" b="1" dirty="0"/>
              <a:t>70.26%</a:t>
            </a:r>
            <a:r>
              <a:rPr lang="zh-CN" altLang="en-US" b="1" dirty="0"/>
              <a:t>、</a:t>
            </a:r>
            <a:r>
              <a:rPr lang="en-US" altLang="zh-CN" b="1" dirty="0"/>
              <a:t>73.48%</a:t>
            </a:r>
            <a:endParaRPr lang="zh-CN" altLang="en-US" dirty="0"/>
          </a:p>
        </p:txBody>
      </p:sp>
      <p:sp>
        <p:nvSpPr>
          <p:cNvPr id="15" name="Text Box 15"/>
          <p:cNvSpPr txBox="1">
            <a:spLocks noChangeArrowheads="1"/>
          </p:cNvSpPr>
          <p:nvPr/>
        </p:nvSpPr>
        <p:spPr bwMode="auto">
          <a:xfrm>
            <a:off x="1619672" y="570191"/>
            <a:ext cx="5572125" cy="461665"/>
          </a:xfrm>
          <a:prstGeom prst="rect">
            <a:avLst/>
          </a:prstGeom>
          <a:noFill/>
          <a:ln w="9525" algn="ctr">
            <a:noFill/>
            <a:miter lim="800000"/>
          </a:ln>
        </p:spPr>
        <p:txBody>
          <a:bodyPr>
            <a:spAutoFit/>
          </a:bodyPr>
          <a:lstStyle/>
          <a:p>
            <a:pPr algn="ctr" eaLnBrk="0" hangingPunct="0"/>
            <a:r>
              <a:rPr lang="zh-CN" altLang="en-US" sz="2400" b="1" dirty="0">
                <a:solidFill>
                  <a:srgbClr val="1F497D"/>
                </a:solidFill>
                <a:latin typeface="Times New Roman" panose="02020603050405020304" pitchFamily="18" charset="0"/>
                <a:ea typeface="黑体" panose="02010609060101010101" pitchFamily="2" charset="-122"/>
              </a:rPr>
              <a:t>二</a:t>
            </a:r>
            <a:r>
              <a:rPr lang="en-US" altLang="zh-CN" sz="2400" b="1" dirty="0">
                <a:solidFill>
                  <a:srgbClr val="1F497D"/>
                </a:solidFill>
                <a:latin typeface="Times New Roman" panose="02020603050405020304" pitchFamily="18" charset="0"/>
                <a:ea typeface="黑体" panose="02010609060101010101" pitchFamily="2" charset="-122"/>
              </a:rPr>
              <a:t>.</a:t>
            </a:r>
            <a:r>
              <a:rPr lang="zh-CN" altLang="en-US" sz="2400" b="1" dirty="0">
                <a:solidFill>
                  <a:srgbClr val="1F497D"/>
                </a:solidFill>
                <a:latin typeface="Times New Roman" panose="02020603050405020304" pitchFamily="18" charset="0"/>
                <a:ea typeface="黑体" panose="02010609060101010101" pitchFamily="2" charset="-122"/>
              </a:rPr>
              <a:t>高质量发展标准意识不放松</a:t>
            </a:r>
            <a:endParaRPr lang="zh-CN" altLang="en-US" sz="2400" b="1" dirty="0">
              <a:solidFill>
                <a:srgbClr val="1F497D"/>
              </a:solidFill>
              <a:latin typeface="Times New Roman" panose="02020603050405020304" pitchFamily="18"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Picture2"/>
          <p:cNvPicPr>
            <a:picLocks noChangeAspect="1" noChangeArrowheads="1"/>
          </p:cNvPicPr>
          <p:nvPr/>
        </p:nvPicPr>
        <p:blipFill>
          <a:blip r:embed="rId1"/>
          <a:srcRect/>
          <a:stretch>
            <a:fillRect/>
          </a:stretch>
        </p:blipFill>
        <p:spPr bwMode="auto">
          <a:xfrm>
            <a:off x="857270" y="1821658"/>
            <a:ext cx="7662863" cy="2308622"/>
          </a:xfrm>
          <a:prstGeom prst="rect">
            <a:avLst/>
          </a:prstGeom>
          <a:noFill/>
          <a:ln w="9525">
            <a:noFill/>
            <a:miter lim="800000"/>
            <a:headEnd/>
            <a:tailEnd/>
          </a:ln>
        </p:spPr>
      </p:pic>
      <p:sp>
        <p:nvSpPr>
          <p:cNvPr id="6147" name="Oval 32" descr="boss"/>
          <p:cNvSpPr>
            <a:spLocks noChangeArrowheads="1"/>
          </p:cNvSpPr>
          <p:nvPr/>
        </p:nvSpPr>
        <p:spPr bwMode="auto">
          <a:xfrm>
            <a:off x="4883152" y="987585"/>
            <a:ext cx="1290638" cy="1648471"/>
          </a:xfrm>
          <a:prstGeom prst="ellipse">
            <a:avLst/>
          </a:prstGeom>
          <a:blipFill dpi="0" rotWithShape="1">
            <a:blip r:embed="rId2"/>
            <a:srcRect/>
            <a:stretch>
              <a:fillRect/>
            </a:stretch>
          </a:blipFill>
          <a:ln w="9525">
            <a:solidFill>
              <a:srgbClr val="C0C0C0"/>
            </a:solidFill>
            <a:round/>
          </a:ln>
          <a:effectLst>
            <a:outerShdw dist="17961" dir="2700000" algn="ctr" rotWithShape="0">
              <a:srgbClr val="737373"/>
            </a:outerShdw>
          </a:effectLst>
        </p:spPr>
        <p:txBody>
          <a:bodyPr wrap="none" lIns="91429" tIns="45715" rIns="91429" bIns="45715" anchor="ctr"/>
          <a:lstStyle/>
          <a:p>
            <a:pPr>
              <a:defRPr/>
            </a:pPr>
            <a:endParaRPr lang="zh-CN" altLang="en-US">
              <a:latin typeface="Arial" panose="020B0604020202020204" pitchFamily="34" charset="0"/>
            </a:endParaRPr>
          </a:p>
        </p:txBody>
      </p:sp>
      <p:sp>
        <p:nvSpPr>
          <p:cNvPr id="6148" name="Oval 30" descr="jinling"/>
          <p:cNvSpPr>
            <a:spLocks noChangeArrowheads="1"/>
          </p:cNvSpPr>
          <p:nvPr/>
        </p:nvSpPr>
        <p:spPr bwMode="auto">
          <a:xfrm>
            <a:off x="6907507" y="195487"/>
            <a:ext cx="1336675" cy="1730760"/>
          </a:xfrm>
          <a:prstGeom prst="ellipse">
            <a:avLst/>
          </a:prstGeom>
          <a:blipFill dpi="0" rotWithShape="1">
            <a:blip r:embed="rId3" cstate="print"/>
            <a:srcRect/>
            <a:stretch>
              <a:fillRect/>
            </a:stretch>
          </a:blipFill>
          <a:ln w="9525">
            <a:solidFill>
              <a:srgbClr val="C0C0C0"/>
            </a:solidFill>
            <a:round/>
          </a:ln>
          <a:effectLst>
            <a:outerShdw dist="17961" dir="2700000" algn="ctr" rotWithShape="0">
              <a:srgbClr val="737373"/>
            </a:outerShdw>
          </a:effectLst>
        </p:spPr>
        <p:txBody>
          <a:bodyPr wrap="none" lIns="91429" tIns="45715" rIns="91429" bIns="45715" anchor="ctr"/>
          <a:lstStyle/>
          <a:p>
            <a:pPr>
              <a:defRPr/>
            </a:pPr>
            <a:endParaRPr lang="zh-CN" altLang="en-US">
              <a:latin typeface="Arial" panose="020B0604020202020204" pitchFamily="34" charset="0"/>
            </a:endParaRPr>
          </a:p>
        </p:txBody>
      </p:sp>
      <p:sp>
        <p:nvSpPr>
          <p:cNvPr id="6149" name="Oval 25" descr="student"/>
          <p:cNvSpPr>
            <a:spLocks noChangeArrowheads="1"/>
          </p:cNvSpPr>
          <p:nvPr/>
        </p:nvSpPr>
        <p:spPr bwMode="auto">
          <a:xfrm>
            <a:off x="3143250" y="1557348"/>
            <a:ext cx="1224880" cy="1604963"/>
          </a:xfrm>
          <a:prstGeom prst="ellipse">
            <a:avLst/>
          </a:prstGeom>
          <a:blipFill dpi="0" rotWithShape="1">
            <a:blip r:embed="rId4" cstate="print"/>
            <a:srcRect/>
            <a:stretch>
              <a:fillRect/>
            </a:stretch>
          </a:blipFill>
          <a:ln w="9525">
            <a:solidFill>
              <a:srgbClr val="C0C0C0"/>
            </a:solidFill>
            <a:round/>
          </a:ln>
          <a:effectLst>
            <a:outerShdw dist="17961" dir="2700000" algn="ctr" rotWithShape="0">
              <a:srgbClr val="737373"/>
            </a:outerShdw>
          </a:effectLst>
        </p:spPr>
        <p:txBody>
          <a:bodyPr wrap="none" lIns="91429" tIns="45715" rIns="91429" bIns="45715" anchor="ctr"/>
          <a:lstStyle/>
          <a:p>
            <a:pPr>
              <a:defRPr/>
            </a:pPr>
            <a:endParaRPr lang="zh-CN" altLang="en-US">
              <a:latin typeface="Arial" panose="020B0604020202020204" pitchFamily="34" charset="0"/>
            </a:endParaRPr>
          </a:p>
        </p:txBody>
      </p:sp>
      <p:sp>
        <p:nvSpPr>
          <p:cNvPr id="6150" name="Oval 27" descr="lanling"/>
          <p:cNvSpPr>
            <a:spLocks noChangeArrowheads="1"/>
          </p:cNvSpPr>
          <p:nvPr/>
        </p:nvSpPr>
        <p:spPr bwMode="auto">
          <a:xfrm>
            <a:off x="1322887" y="2041931"/>
            <a:ext cx="1204913" cy="1686199"/>
          </a:xfrm>
          <a:prstGeom prst="ellipse">
            <a:avLst/>
          </a:prstGeom>
          <a:blipFill dpi="0" rotWithShape="1">
            <a:blip r:embed="rId5"/>
            <a:srcRect/>
            <a:stretch>
              <a:fillRect/>
            </a:stretch>
          </a:blipFill>
          <a:ln w="9525">
            <a:solidFill>
              <a:srgbClr val="C0C0C0"/>
            </a:solidFill>
            <a:round/>
          </a:ln>
          <a:effectLst>
            <a:outerShdw dist="17961" dir="2700000" algn="ctr" rotWithShape="0">
              <a:srgbClr val="737373"/>
            </a:outerShdw>
          </a:effectLst>
        </p:spPr>
        <p:txBody>
          <a:bodyPr wrap="none" lIns="91429" tIns="45715" rIns="91429" bIns="45715" anchor="ctr"/>
          <a:lstStyle/>
          <a:p>
            <a:pPr>
              <a:defRPr/>
            </a:pPr>
            <a:endParaRPr lang="zh-CN" altLang="en-US">
              <a:latin typeface="Arial" panose="020B0604020202020204" pitchFamily="34" charset="0"/>
            </a:endParaRPr>
          </a:p>
        </p:txBody>
      </p:sp>
      <p:sp>
        <p:nvSpPr>
          <p:cNvPr id="7" name="Text Box 10"/>
          <p:cNvSpPr txBox="1">
            <a:spLocks noChangeArrowheads="1"/>
          </p:cNvSpPr>
          <p:nvPr/>
        </p:nvSpPr>
        <p:spPr bwMode="auto">
          <a:xfrm>
            <a:off x="2714646" y="3808345"/>
            <a:ext cx="2357437" cy="646321"/>
          </a:xfrm>
          <a:prstGeom prst="rect">
            <a:avLst/>
          </a:prstGeom>
          <a:noFill/>
          <a:ln w="9525">
            <a:noFill/>
            <a:miter lim="800000"/>
          </a:ln>
          <a:effectLst>
            <a:prstShdw prst="shdw17" dist="17961" dir="2700000">
              <a:schemeClr val="accent1">
                <a:gamma/>
                <a:shade val="60000"/>
                <a:invGamma/>
              </a:schemeClr>
            </a:prstShdw>
          </a:effectLst>
        </p:spPr>
        <p:txBody>
          <a:bodyPr lIns="91429" tIns="45715" rIns="91429" bIns="45715">
            <a:spAutoFit/>
          </a:bodyPr>
          <a:lstStyle/>
          <a:p>
            <a:pPr>
              <a:spcBef>
                <a:spcPct val="50000"/>
              </a:spcBef>
              <a:defRPr/>
            </a:pPr>
            <a:r>
              <a:rPr lang="zh-CN" altLang="en-US" b="1" dirty="0">
                <a:latin typeface="微软雅黑" panose="020B0503020204020204" pitchFamily="34" charset="-122"/>
                <a:ea typeface="微软雅黑" panose="020B0503020204020204" pitchFamily="34" charset="-122"/>
              </a:rPr>
              <a:t>中职问卷调查、技能安徽与《职业教育法》</a:t>
            </a:r>
            <a:endParaRPr lang="zh-CN" altLang="en-US" b="1" dirty="0">
              <a:latin typeface="微软雅黑" panose="020B0503020204020204" pitchFamily="34" charset="-122"/>
              <a:ea typeface="微软雅黑" panose="020B0503020204020204" pitchFamily="34" charset="-122"/>
            </a:endParaRPr>
          </a:p>
        </p:txBody>
      </p:sp>
      <p:sp>
        <p:nvSpPr>
          <p:cNvPr id="8" name="Text Box 11"/>
          <p:cNvSpPr txBox="1">
            <a:spLocks noChangeArrowheads="1"/>
          </p:cNvSpPr>
          <p:nvPr/>
        </p:nvSpPr>
        <p:spPr bwMode="auto">
          <a:xfrm>
            <a:off x="623035" y="4445530"/>
            <a:ext cx="2110127" cy="646321"/>
          </a:xfrm>
          <a:prstGeom prst="rect">
            <a:avLst/>
          </a:prstGeom>
          <a:noFill/>
          <a:ln w="9525">
            <a:noFill/>
            <a:miter lim="800000"/>
          </a:ln>
          <a:effectLst>
            <a:prstShdw prst="shdw17" dist="17961" dir="2700000">
              <a:schemeClr val="accent1">
                <a:gamma/>
                <a:shade val="60000"/>
                <a:invGamma/>
              </a:schemeClr>
            </a:prstShdw>
          </a:effectLst>
        </p:spPr>
        <p:txBody>
          <a:bodyPr wrap="square" lIns="91429" tIns="45715" rIns="91429" bIns="45715">
            <a:spAutoFit/>
          </a:bodyPr>
          <a:lstStyle/>
          <a:p>
            <a:pPr>
              <a:spcBef>
                <a:spcPct val="50000"/>
              </a:spcBef>
              <a:defRPr/>
            </a:pPr>
            <a:r>
              <a:rPr lang="zh-CN" altLang="en-US" b="1" dirty="0">
                <a:latin typeface="微软雅黑" panose="020B0503020204020204" pitchFamily="34" charset="-122"/>
                <a:ea typeface="微软雅黑" panose="020B0503020204020204" pitchFamily="34" charset="-122"/>
              </a:rPr>
              <a:t>基金项目课题与阶段性研究成果</a:t>
            </a:r>
            <a:endParaRPr lang="zh-CN" altLang="en-US" b="1" dirty="0">
              <a:latin typeface="微软雅黑" panose="020B0503020204020204" pitchFamily="34" charset="-122"/>
              <a:ea typeface="微软雅黑" panose="020B0503020204020204" pitchFamily="34" charset="-122"/>
            </a:endParaRPr>
          </a:p>
        </p:txBody>
      </p:sp>
      <p:sp>
        <p:nvSpPr>
          <p:cNvPr id="9" name="Text Box 12"/>
          <p:cNvSpPr txBox="1">
            <a:spLocks noChangeArrowheads="1"/>
          </p:cNvSpPr>
          <p:nvPr/>
        </p:nvSpPr>
        <p:spPr bwMode="auto">
          <a:xfrm>
            <a:off x="4768850" y="3100399"/>
            <a:ext cx="2260600" cy="646321"/>
          </a:xfrm>
          <a:prstGeom prst="rect">
            <a:avLst/>
          </a:prstGeom>
          <a:noFill/>
          <a:ln w="9525">
            <a:noFill/>
            <a:miter lim="800000"/>
          </a:ln>
          <a:effectLst>
            <a:prstShdw prst="shdw17" dist="17961" dir="2700000">
              <a:schemeClr val="accent1">
                <a:gamma/>
                <a:shade val="60000"/>
                <a:invGamma/>
              </a:schemeClr>
            </a:prstShdw>
          </a:effectLst>
        </p:spPr>
        <p:txBody>
          <a:bodyPr lIns="91429" tIns="45715" rIns="91429" bIns="45715">
            <a:spAutoFit/>
          </a:bodyPr>
          <a:lstStyle/>
          <a:p>
            <a:pPr>
              <a:spcBef>
                <a:spcPct val="50000"/>
              </a:spcBef>
              <a:defRPr/>
            </a:pPr>
            <a:r>
              <a:rPr lang="zh-CN" altLang="en-US" b="1" dirty="0">
                <a:latin typeface="微软雅黑" panose="020B0503020204020204" pitchFamily="34" charset="-122"/>
                <a:ea typeface="微软雅黑" panose="020B0503020204020204" pitchFamily="34" charset="-122"/>
              </a:rPr>
              <a:t>论文结构与内容交流分享及参考文献</a:t>
            </a:r>
            <a:endParaRPr lang="zh-CN" altLang="en-US" b="1" dirty="0">
              <a:latin typeface="微软雅黑" panose="020B0503020204020204" pitchFamily="34" charset="-122"/>
              <a:ea typeface="微软雅黑" panose="020B0503020204020204" pitchFamily="34" charset="-122"/>
            </a:endParaRPr>
          </a:p>
        </p:txBody>
      </p:sp>
      <p:sp>
        <p:nvSpPr>
          <p:cNvPr id="10" name="Text Box 13"/>
          <p:cNvSpPr txBox="1">
            <a:spLocks noChangeArrowheads="1"/>
          </p:cNvSpPr>
          <p:nvPr/>
        </p:nvSpPr>
        <p:spPr bwMode="auto">
          <a:xfrm>
            <a:off x="6955155" y="2359670"/>
            <a:ext cx="1798320" cy="646321"/>
          </a:xfrm>
          <a:prstGeom prst="rect">
            <a:avLst/>
          </a:prstGeom>
          <a:noFill/>
          <a:ln w="9525">
            <a:noFill/>
            <a:miter lim="800000"/>
          </a:ln>
          <a:effectLst>
            <a:prstShdw prst="shdw17" dist="17961" dir="2700000">
              <a:schemeClr val="accent1">
                <a:gamma/>
                <a:shade val="60000"/>
                <a:invGamma/>
              </a:schemeClr>
            </a:prstShdw>
          </a:effectLst>
        </p:spPr>
        <p:txBody>
          <a:bodyPr wrap="square" lIns="91429" tIns="45715" rIns="91429" bIns="45715">
            <a:spAutoFit/>
          </a:bodyPr>
          <a:lstStyle/>
          <a:p>
            <a:pPr>
              <a:spcBef>
                <a:spcPct val="50000"/>
              </a:spcBef>
              <a:defRPr/>
            </a:pPr>
            <a:r>
              <a:rPr lang="zh-CN" altLang="en-US" b="1" dirty="0">
                <a:latin typeface="微软雅黑" panose="020B0503020204020204" pitchFamily="34" charset="-122"/>
                <a:ea typeface="微软雅黑" panose="020B0503020204020204" pitchFamily="34" charset="-122"/>
              </a:rPr>
              <a:t>江淮工业学校适应性发展思路</a:t>
            </a:r>
            <a:endParaRPr lang="zh-CN" altLang="en-US" b="1" dirty="0">
              <a:latin typeface="微软雅黑" panose="020B0503020204020204" pitchFamily="34" charset="-122"/>
              <a:ea typeface="微软雅黑" panose="020B0503020204020204" pitchFamily="34" charset="-122"/>
            </a:endParaRPr>
          </a:p>
        </p:txBody>
      </p:sp>
      <p:sp>
        <p:nvSpPr>
          <p:cNvPr id="11" name="AutoShape 37"/>
          <p:cNvSpPr>
            <a:spLocks noChangeArrowheads="1"/>
          </p:cNvSpPr>
          <p:nvPr/>
        </p:nvSpPr>
        <p:spPr bwMode="auto">
          <a:xfrm>
            <a:off x="3143254" y="3426392"/>
            <a:ext cx="1082675" cy="317897"/>
          </a:xfrm>
          <a:prstGeom prst="roundRect">
            <a:avLst>
              <a:gd name="adj" fmla="val 16667"/>
            </a:avLst>
          </a:prstGeom>
          <a:solidFill>
            <a:schemeClr val="accent6">
              <a:lumMod val="75000"/>
            </a:schemeClr>
          </a:solidFill>
          <a:ln w="9525">
            <a:noFill/>
            <a:round/>
          </a:ln>
          <a:effectLst>
            <a:prstShdw prst="shdw17" dist="17961" dir="2700000">
              <a:schemeClr val="accent1">
                <a:gamma/>
                <a:shade val="60000"/>
                <a:invGamma/>
              </a:schemeClr>
            </a:prstShdw>
          </a:effectLst>
        </p:spPr>
        <p:txBody>
          <a:bodyPr wrap="none" lIns="91429" tIns="45715" rIns="91429" bIns="45715" anchor="ctr"/>
          <a:lstStyle/>
          <a:p>
            <a:pPr algn="ctr">
              <a:defRPr/>
            </a:pPr>
            <a:r>
              <a:rPr lang="zh-CN" altLang="en-US" sz="2000" b="1" dirty="0">
                <a:solidFill>
                  <a:schemeClr val="bg1"/>
                </a:solidFill>
                <a:latin typeface="微软雅黑" panose="020B0503020204020204" pitchFamily="34" charset="-122"/>
                <a:ea typeface="微软雅黑" panose="020B0503020204020204" pitchFamily="34" charset="-122"/>
              </a:rPr>
              <a:t>写作背景</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2" name="AutoShape 38"/>
          <p:cNvSpPr>
            <a:spLocks noChangeArrowheads="1"/>
          </p:cNvSpPr>
          <p:nvPr/>
        </p:nvSpPr>
        <p:spPr bwMode="auto">
          <a:xfrm>
            <a:off x="1115616" y="4143379"/>
            <a:ext cx="1055688" cy="317897"/>
          </a:xfrm>
          <a:prstGeom prst="roundRect">
            <a:avLst>
              <a:gd name="adj" fmla="val 16667"/>
            </a:avLst>
          </a:prstGeom>
          <a:solidFill>
            <a:schemeClr val="accent6">
              <a:lumMod val="75000"/>
            </a:schemeClr>
          </a:solidFill>
          <a:ln w="9525">
            <a:noFill/>
            <a:round/>
          </a:ln>
          <a:effectLst>
            <a:prstShdw prst="shdw17" dist="17961" dir="2700000">
              <a:schemeClr val="accent1">
                <a:gamma/>
                <a:shade val="60000"/>
                <a:invGamma/>
              </a:schemeClr>
            </a:prstShdw>
          </a:effectLst>
        </p:spPr>
        <p:txBody>
          <a:bodyPr wrap="none" lIns="91429" tIns="45715" rIns="91429" bIns="45715" anchor="ctr"/>
          <a:lstStyle/>
          <a:p>
            <a:pPr algn="ctr">
              <a:defRPr/>
            </a:pPr>
            <a:r>
              <a:rPr lang="zh-CN" altLang="en-US" sz="2000" b="1" dirty="0">
                <a:solidFill>
                  <a:schemeClr val="bg1"/>
                </a:solidFill>
                <a:latin typeface="微软雅黑" panose="020B0503020204020204" pitchFamily="34" charset="-122"/>
                <a:ea typeface="微软雅黑" panose="020B0503020204020204" pitchFamily="34" charset="-122"/>
              </a:rPr>
              <a:t>基金项目</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3" name="AutoShape 39"/>
          <p:cNvSpPr>
            <a:spLocks noChangeArrowheads="1"/>
          </p:cNvSpPr>
          <p:nvPr/>
        </p:nvSpPr>
        <p:spPr bwMode="auto">
          <a:xfrm>
            <a:off x="5072066" y="2762262"/>
            <a:ext cx="1101725" cy="317897"/>
          </a:xfrm>
          <a:prstGeom prst="roundRect">
            <a:avLst>
              <a:gd name="adj" fmla="val 16667"/>
            </a:avLst>
          </a:prstGeom>
          <a:solidFill>
            <a:schemeClr val="accent6">
              <a:lumMod val="75000"/>
            </a:schemeClr>
          </a:solidFill>
          <a:ln w="9525">
            <a:noFill/>
            <a:round/>
          </a:ln>
          <a:effectLst>
            <a:prstShdw prst="shdw17" dist="17961" dir="2700000">
              <a:schemeClr val="accent1">
                <a:gamma/>
                <a:shade val="60000"/>
                <a:invGamma/>
              </a:schemeClr>
            </a:prstShdw>
          </a:effectLst>
        </p:spPr>
        <p:txBody>
          <a:bodyPr wrap="none" lIns="91429" tIns="45715" rIns="91429" bIns="45715" anchor="ctr"/>
          <a:lstStyle/>
          <a:p>
            <a:pPr algn="ctr">
              <a:defRPr/>
            </a:pPr>
            <a:r>
              <a:rPr lang="zh-CN" altLang="en-US" sz="2000" b="1" dirty="0">
                <a:solidFill>
                  <a:schemeClr val="bg1"/>
                </a:solidFill>
                <a:latin typeface="微软雅黑" panose="020B0503020204020204" pitchFamily="34" charset="-122"/>
                <a:ea typeface="微软雅黑" panose="020B0503020204020204" pitchFamily="34" charset="-122"/>
              </a:rPr>
              <a:t>论文交流</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 name="AutoShape 40"/>
          <p:cNvSpPr>
            <a:spLocks noChangeArrowheads="1"/>
          </p:cNvSpPr>
          <p:nvPr/>
        </p:nvSpPr>
        <p:spPr bwMode="auto">
          <a:xfrm>
            <a:off x="7072313" y="2041933"/>
            <a:ext cx="1143000" cy="317897"/>
          </a:xfrm>
          <a:prstGeom prst="roundRect">
            <a:avLst>
              <a:gd name="adj" fmla="val 16667"/>
            </a:avLst>
          </a:prstGeom>
          <a:solidFill>
            <a:schemeClr val="accent6">
              <a:lumMod val="75000"/>
            </a:schemeClr>
          </a:solidFill>
          <a:ln w="9525">
            <a:noFill/>
            <a:round/>
          </a:ln>
          <a:effectLst>
            <a:prstShdw prst="shdw17" dist="17961" dir="2700000">
              <a:schemeClr val="accent1">
                <a:gamma/>
                <a:shade val="60000"/>
                <a:invGamma/>
              </a:schemeClr>
            </a:prstShdw>
          </a:effectLst>
        </p:spPr>
        <p:txBody>
          <a:bodyPr wrap="none" lIns="91429" tIns="45715" rIns="91429" bIns="45715" anchor="ctr"/>
          <a:lstStyle/>
          <a:p>
            <a:pPr algn="ctr">
              <a:defRPr/>
            </a:pPr>
            <a:r>
              <a:rPr lang="zh-CN" altLang="en-US" sz="2000" b="1" dirty="0">
                <a:solidFill>
                  <a:schemeClr val="bg1"/>
                </a:solidFill>
                <a:latin typeface="微软雅黑" panose="020B0503020204020204" pitchFamily="34" charset="-122"/>
                <a:ea typeface="微软雅黑" panose="020B0503020204020204" pitchFamily="34" charset="-122"/>
              </a:rPr>
              <a:t>创新发展</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16" name="标题 34"/>
          <p:cNvSpPr txBox="1"/>
          <p:nvPr/>
        </p:nvSpPr>
        <p:spPr>
          <a:xfrm>
            <a:off x="-324485" y="195580"/>
            <a:ext cx="6523355" cy="589280"/>
          </a:xfrm>
          <a:prstGeom prst="rect">
            <a:avLst/>
          </a:prstGeom>
        </p:spPr>
        <p:txBody>
          <a:bodyPr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0" hangingPunct="0">
              <a:defRPr/>
            </a:pPr>
            <a:r>
              <a:rPr lang="zh-CN" altLang="en-US" sz="44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微软雅黑" panose="020B0503020204020204" pitchFamily="34" charset="-122"/>
                <a:ea typeface="微软雅黑" panose="020B0503020204020204" pitchFamily="34" charset="-122"/>
                <a:cs typeface="+mj-cs"/>
              </a:rPr>
              <a:t>论文交流与分享思路</a:t>
            </a:r>
            <a:endParaRPr lang="zh-CN" altLang="en-US" sz="44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微软雅黑" panose="020B0503020204020204" pitchFamily="34" charset="-122"/>
              <a:ea typeface="微软雅黑" panose="020B0503020204020204" pitchFamily="34" charset="-122"/>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1000"/>
                                        <p:tgtEl>
                                          <p:spTgt spid="6150"/>
                                        </p:tgtEl>
                                      </p:cBhvr>
                                    </p:animEffect>
                                    <p:anim calcmode="lin" valueType="num">
                                      <p:cBhvr>
                                        <p:cTn id="8" dur="1000" fill="hold"/>
                                        <p:tgtEl>
                                          <p:spTgt spid="6150"/>
                                        </p:tgtEl>
                                        <p:attrNameLst>
                                          <p:attrName>ppt_x</p:attrName>
                                        </p:attrNameLst>
                                      </p:cBhvr>
                                      <p:tavLst>
                                        <p:tav tm="0">
                                          <p:val>
                                            <p:strVal val="#ppt_x"/>
                                          </p:val>
                                        </p:tav>
                                        <p:tav tm="100000">
                                          <p:val>
                                            <p:strVal val="#ppt_x"/>
                                          </p:val>
                                        </p:tav>
                                      </p:tavLst>
                                    </p:anim>
                                    <p:anim calcmode="lin" valueType="num">
                                      <p:cBhvr>
                                        <p:cTn id="9"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fade">
                                      <p:cBhvr>
                                        <p:cTn id="14" dur="1000"/>
                                        <p:tgtEl>
                                          <p:spTgt spid="6149"/>
                                        </p:tgtEl>
                                      </p:cBhvr>
                                    </p:animEffect>
                                    <p:anim calcmode="lin" valueType="num">
                                      <p:cBhvr>
                                        <p:cTn id="15" dur="1000" fill="hold"/>
                                        <p:tgtEl>
                                          <p:spTgt spid="6149"/>
                                        </p:tgtEl>
                                        <p:attrNameLst>
                                          <p:attrName>ppt_x</p:attrName>
                                        </p:attrNameLst>
                                      </p:cBhvr>
                                      <p:tavLst>
                                        <p:tav tm="0">
                                          <p:val>
                                            <p:strVal val="#ppt_x"/>
                                          </p:val>
                                        </p:tav>
                                        <p:tav tm="100000">
                                          <p:val>
                                            <p:strVal val="#ppt_x"/>
                                          </p:val>
                                        </p:tav>
                                      </p:tavLst>
                                    </p:anim>
                                    <p:anim calcmode="lin" valueType="num">
                                      <p:cBhvr>
                                        <p:cTn id="16" dur="1000" fill="hold"/>
                                        <p:tgtEl>
                                          <p:spTgt spid="614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6147"/>
                                        </p:tgtEl>
                                        <p:attrNameLst>
                                          <p:attrName>style.visibility</p:attrName>
                                        </p:attrNameLst>
                                      </p:cBhvr>
                                      <p:to>
                                        <p:strVal val="visible"/>
                                      </p:to>
                                    </p:set>
                                    <p:animEffect transition="in" filter="fade">
                                      <p:cBhvr>
                                        <p:cTn id="20" dur="1000"/>
                                        <p:tgtEl>
                                          <p:spTgt spid="6147"/>
                                        </p:tgtEl>
                                      </p:cBhvr>
                                    </p:animEffect>
                                    <p:anim calcmode="lin" valueType="num">
                                      <p:cBhvr>
                                        <p:cTn id="21" dur="1000" fill="hold"/>
                                        <p:tgtEl>
                                          <p:spTgt spid="6147"/>
                                        </p:tgtEl>
                                        <p:attrNameLst>
                                          <p:attrName>ppt_x</p:attrName>
                                        </p:attrNameLst>
                                      </p:cBhvr>
                                      <p:tavLst>
                                        <p:tav tm="0">
                                          <p:val>
                                            <p:strVal val="#ppt_x"/>
                                          </p:val>
                                        </p:tav>
                                        <p:tav tm="100000">
                                          <p:val>
                                            <p:strVal val="#ppt_x"/>
                                          </p:val>
                                        </p:tav>
                                      </p:tavLst>
                                    </p:anim>
                                    <p:anim calcmode="lin" valueType="num">
                                      <p:cBhvr>
                                        <p:cTn id="22" dur="1000" fill="hold"/>
                                        <p:tgtEl>
                                          <p:spTgt spid="6147"/>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48"/>
                                        </p:tgtEl>
                                        <p:attrNameLst>
                                          <p:attrName>style.visibility</p:attrName>
                                        </p:attrNameLst>
                                      </p:cBhvr>
                                      <p:to>
                                        <p:strVal val="visible"/>
                                      </p:to>
                                    </p:set>
                                    <p:animEffect transition="in" filter="fade">
                                      <p:cBhvr>
                                        <p:cTn id="26" dur="1000"/>
                                        <p:tgtEl>
                                          <p:spTgt spid="6148"/>
                                        </p:tgtEl>
                                      </p:cBhvr>
                                    </p:animEffect>
                                    <p:anim calcmode="lin" valueType="num">
                                      <p:cBhvr>
                                        <p:cTn id="27" dur="1000" fill="hold"/>
                                        <p:tgtEl>
                                          <p:spTgt spid="6148"/>
                                        </p:tgtEl>
                                        <p:attrNameLst>
                                          <p:attrName>ppt_x</p:attrName>
                                        </p:attrNameLst>
                                      </p:cBhvr>
                                      <p:tavLst>
                                        <p:tav tm="0">
                                          <p:val>
                                            <p:strVal val="#ppt_x"/>
                                          </p:val>
                                        </p:tav>
                                        <p:tav tm="100000">
                                          <p:val>
                                            <p:strVal val="#ppt_x"/>
                                          </p:val>
                                        </p:tav>
                                      </p:tavLst>
                                    </p:anim>
                                    <p:anim calcmode="lin" valueType="num">
                                      <p:cBhvr>
                                        <p:cTn id="28"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P spid="6149" grpId="0" animBg="1"/>
      <p:bldP spid="61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356339" y="2067694"/>
            <a:ext cx="4399498" cy="236988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zh-CN"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altLang="zh-CN"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n-US" altLang="zh-CN"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zh-CN" altLang="zh-CN" sz="2000" spc="50" dirty="0">
                <a:ln w="11430"/>
                <a:solidFill>
                  <a:srgbClr val="FF0000"/>
                </a:solidFill>
                <a:effectLst>
                  <a:outerShdw blurRad="76200" dist="50800" dir="5400000" algn="tl" rotWithShape="0">
                    <a:srgbClr val="000000">
                      <a:alpha val="65000"/>
                    </a:srgbClr>
                  </a:outerShdw>
                </a:effectLst>
              </a:rPr>
              <a:t>形成职业教育纵向贯通，不同类型教育横向融通，产业、专业、就业“三业”联通，教育链、人才链、产业链、创新链“四链”接通的职业教育一体化发展格局</a:t>
            </a:r>
            <a:endParaRPr lang="en-US" altLang="zh-CN" sz="2000" spc="50" dirty="0">
              <a:ln w="11430"/>
              <a:solidFill>
                <a:srgbClr val="FF0000"/>
              </a:solidFill>
              <a:effectLst>
                <a:outerShdw blurRad="76200" dist="50800" dir="5400000" algn="tl" rotWithShape="0">
                  <a:srgbClr val="000000">
                    <a:alpha val="65000"/>
                  </a:srgbClr>
                </a:outerShdw>
              </a:effectLst>
            </a:endParaRPr>
          </a:p>
          <a:p>
            <a:endParaRPr lang="zh-CN" altLang="en-US" sz="2000" spc="50" dirty="0">
              <a:ln w="11430"/>
              <a:solidFill>
                <a:srgbClr val="FF0000"/>
              </a:solidFill>
              <a:effectLst>
                <a:outerShdw blurRad="76200" dist="50800" dir="5400000" algn="tl" rotWithShape="0">
                  <a:srgbClr val="000000">
                    <a:alpha val="65000"/>
                  </a:srgbClr>
                </a:outerShdw>
              </a:effectLst>
            </a:endParaRPr>
          </a:p>
        </p:txBody>
      </p:sp>
      <p:pic>
        <p:nvPicPr>
          <p:cNvPr id="5"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38373" y="1261204"/>
            <a:ext cx="2268836" cy="317637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grpSp>
        <p:nvGrpSpPr>
          <p:cNvPr id="6" name="Group 9"/>
          <p:cNvGrpSpPr/>
          <p:nvPr/>
        </p:nvGrpSpPr>
        <p:grpSpPr bwMode="auto">
          <a:xfrm>
            <a:off x="2707209" y="2276267"/>
            <a:ext cx="1648768" cy="1303596"/>
            <a:chOff x="1438" y="1007"/>
            <a:chExt cx="2280" cy="2928"/>
          </a:xfrm>
        </p:grpSpPr>
        <p:sp>
          <p:nvSpPr>
            <p:cNvPr id="7" name="Freeform 10"/>
            <p:cNvSpPr/>
            <p:nvPr/>
          </p:nvSpPr>
          <p:spPr bwMode="auto">
            <a:xfrm rot="5400000">
              <a:off x="1387" y="2239"/>
              <a:ext cx="1747" cy="1645"/>
            </a:xfrm>
            <a:custGeom>
              <a:avLst/>
              <a:gdLst>
                <a:gd name="T0" fmla="*/ 38 w 2750"/>
                <a:gd name="T1" fmla="*/ 39 h 1733"/>
                <a:gd name="T2" fmla="*/ 41 w 2750"/>
                <a:gd name="T3" fmla="*/ 117 h 1733"/>
                <a:gd name="T4" fmla="*/ 45 w 2750"/>
                <a:gd name="T5" fmla="*/ 197 h 1733"/>
                <a:gd name="T6" fmla="*/ 48 w 2750"/>
                <a:gd name="T7" fmla="*/ 279 h 1733"/>
                <a:gd name="T8" fmla="*/ 53 w 2750"/>
                <a:gd name="T9" fmla="*/ 362 h 1733"/>
                <a:gd name="T10" fmla="*/ 57 w 2750"/>
                <a:gd name="T11" fmla="*/ 443 h 1733"/>
                <a:gd name="T12" fmla="*/ 62 w 2750"/>
                <a:gd name="T13" fmla="*/ 525 h 1733"/>
                <a:gd name="T14" fmla="*/ 67 w 2750"/>
                <a:gd name="T15" fmla="*/ 607 h 1733"/>
                <a:gd name="T16" fmla="*/ 71 w 2750"/>
                <a:gd name="T17" fmla="*/ 685 h 1733"/>
                <a:gd name="T18" fmla="*/ 77 w 2750"/>
                <a:gd name="T19" fmla="*/ 765 h 1733"/>
                <a:gd name="T20" fmla="*/ 83 w 2750"/>
                <a:gd name="T21" fmla="*/ 842 h 1733"/>
                <a:gd name="T22" fmla="*/ 88 w 2750"/>
                <a:gd name="T23" fmla="*/ 915 h 1733"/>
                <a:gd name="T24" fmla="*/ 94 w 2750"/>
                <a:gd name="T25" fmla="*/ 985 h 1733"/>
                <a:gd name="T26" fmla="*/ 100 w 2750"/>
                <a:gd name="T27" fmla="*/ 1053 h 1733"/>
                <a:gd name="T28" fmla="*/ 105 w 2750"/>
                <a:gd name="T29" fmla="*/ 1116 h 1733"/>
                <a:gd name="T30" fmla="*/ 112 w 2750"/>
                <a:gd name="T31" fmla="*/ 1175 h 1733"/>
                <a:gd name="T32" fmla="*/ 35 w 2750"/>
                <a:gd name="T33" fmla="*/ 1204 h 1733"/>
                <a:gd name="T34" fmla="*/ 32 w 2750"/>
                <a:gd name="T35" fmla="*/ 1139 h 1733"/>
                <a:gd name="T36" fmla="*/ 29 w 2750"/>
                <a:gd name="T37" fmla="*/ 1071 h 1733"/>
                <a:gd name="T38" fmla="*/ 27 w 2750"/>
                <a:gd name="T39" fmla="*/ 1001 h 1733"/>
                <a:gd name="T40" fmla="*/ 24 w 2750"/>
                <a:gd name="T41" fmla="*/ 928 h 1733"/>
                <a:gd name="T42" fmla="*/ 22 w 2750"/>
                <a:gd name="T43" fmla="*/ 852 h 1733"/>
                <a:gd name="T44" fmla="*/ 19 w 2750"/>
                <a:gd name="T45" fmla="*/ 776 h 1733"/>
                <a:gd name="T46" fmla="*/ 18 w 2750"/>
                <a:gd name="T47" fmla="*/ 698 h 1733"/>
                <a:gd name="T48" fmla="*/ 15 w 2750"/>
                <a:gd name="T49" fmla="*/ 617 h 1733"/>
                <a:gd name="T50" fmla="*/ 13 w 2750"/>
                <a:gd name="T51" fmla="*/ 540 h 1733"/>
                <a:gd name="T52" fmla="*/ 11 w 2750"/>
                <a:gd name="T53" fmla="*/ 458 h 1733"/>
                <a:gd name="T54" fmla="*/ 9 w 2750"/>
                <a:gd name="T55" fmla="*/ 382 h 1733"/>
                <a:gd name="T56" fmla="*/ 7 w 2750"/>
                <a:gd name="T57" fmla="*/ 304 h 1733"/>
                <a:gd name="T58" fmla="*/ 5 w 2750"/>
                <a:gd name="T59" fmla="*/ 222 h 1733"/>
                <a:gd name="T60" fmla="*/ 3 w 2750"/>
                <a:gd name="T61" fmla="*/ 146 h 1733"/>
                <a:gd name="T62" fmla="*/ 2 w 2750"/>
                <a:gd name="T63" fmla="*/ 74 h 1733"/>
                <a:gd name="T64" fmla="*/ 0 w 2750"/>
                <a:gd name="T65" fmla="*/ 0 h 1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50"/>
                <a:gd name="T100" fmla="*/ 0 h 1733"/>
                <a:gd name="T101" fmla="*/ 2750 w 2750"/>
                <a:gd name="T102" fmla="*/ 1733 h 17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50" h="1733">
                  <a:moveTo>
                    <a:pt x="892" y="0"/>
                  </a:moveTo>
                  <a:lnTo>
                    <a:pt x="923" y="56"/>
                  </a:lnTo>
                  <a:lnTo>
                    <a:pt x="956" y="112"/>
                  </a:lnTo>
                  <a:lnTo>
                    <a:pt x="992" y="169"/>
                  </a:lnTo>
                  <a:lnTo>
                    <a:pt x="1030" y="226"/>
                  </a:lnTo>
                  <a:lnTo>
                    <a:pt x="1070" y="284"/>
                  </a:lnTo>
                  <a:lnTo>
                    <a:pt x="1113" y="343"/>
                  </a:lnTo>
                  <a:lnTo>
                    <a:pt x="1158" y="401"/>
                  </a:lnTo>
                  <a:lnTo>
                    <a:pt x="1206" y="461"/>
                  </a:lnTo>
                  <a:lnTo>
                    <a:pt x="1255" y="520"/>
                  </a:lnTo>
                  <a:lnTo>
                    <a:pt x="1306" y="579"/>
                  </a:lnTo>
                  <a:lnTo>
                    <a:pt x="1359" y="638"/>
                  </a:lnTo>
                  <a:lnTo>
                    <a:pt x="1414" y="697"/>
                  </a:lnTo>
                  <a:lnTo>
                    <a:pt x="1471" y="756"/>
                  </a:lnTo>
                  <a:lnTo>
                    <a:pt x="1529" y="815"/>
                  </a:lnTo>
                  <a:lnTo>
                    <a:pt x="1588" y="873"/>
                  </a:lnTo>
                  <a:lnTo>
                    <a:pt x="1650" y="931"/>
                  </a:lnTo>
                  <a:lnTo>
                    <a:pt x="1712" y="988"/>
                  </a:lnTo>
                  <a:lnTo>
                    <a:pt x="1776" y="1045"/>
                  </a:lnTo>
                  <a:lnTo>
                    <a:pt x="1841" y="1101"/>
                  </a:lnTo>
                  <a:lnTo>
                    <a:pt x="1907" y="1157"/>
                  </a:lnTo>
                  <a:lnTo>
                    <a:pt x="1974" y="1211"/>
                  </a:lnTo>
                  <a:lnTo>
                    <a:pt x="2041" y="1265"/>
                  </a:lnTo>
                  <a:lnTo>
                    <a:pt x="2110" y="1317"/>
                  </a:lnTo>
                  <a:lnTo>
                    <a:pt x="2180" y="1369"/>
                  </a:lnTo>
                  <a:lnTo>
                    <a:pt x="2250" y="1419"/>
                  </a:lnTo>
                  <a:lnTo>
                    <a:pt x="2320" y="1469"/>
                  </a:lnTo>
                  <a:lnTo>
                    <a:pt x="2391" y="1516"/>
                  </a:lnTo>
                  <a:lnTo>
                    <a:pt x="2462" y="1563"/>
                  </a:lnTo>
                  <a:lnTo>
                    <a:pt x="2534" y="1608"/>
                  </a:lnTo>
                  <a:lnTo>
                    <a:pt x="2606" y="1651"/>
                  </a:lnTo>
                  <a:lnTo>
                    <a:pt x="2678" y="1693"/>
                  </a:lnTo>
                  <a:lnTo>
                    <a:pt x="2750" y="1733"/>
                  </a:lnTo>
                  <a:lnTo>
                    <a:pt x="838" y="1733"/>
                  </a:lnTo>
                  <a:lnTo>
                    <a:pt x="805" y="1687"/>
                  </a:lnTo>
                  <a:lnTo>
                    <a:pt x="771" y="1640"/>
                  </a:lnTo>
                  <a:lnTo>
                    <a:pt x="738" y="1592"/>
                  </a:lnTo>
                  <a:lnTo>
                    <a:pt x="705" y="1542"/>
                  </a:lnTo>
                  <a:lnTo>
                    <a:pt x="672" y="1492"/>
                  </a:lnTo>
                  <a:lnTo>
                    <a:pt x="640" y="1441"/>
                  </a:lnTo>
                  <a:lnTo>
                    <a:pt x="608" y="1389"/>
                  </a:lnTo>
                  <a:lnTo>
                    <a:pt x="576" y="1336"/>
                  </a:lnTo>
                  <a:lnTo>
                    <a:pt x="545" y="1282"/>
                  </a:lnTo>
                  <a:lnTo>
                    <a:pt x="514" y="1227"/>
                  </a:lnTo>
                  <a:lnTo>
                    <a:pt x="483" y="1172"/>
                  </a:lnTo>
                  <a:lnTo>
                    <a:pt x="453" y="1117"/>
                  </a:lnTo>
                  <a:lnTo>
                    <a:pt x="427" y="1057"/>
                  </a:lnTo>
                  <a:lnTo>
                    <a:pt x="421" y="1004"/>
                  </a:lnTo>
                  <a:lnTo>
                    <a:pt x="386" y="947"/>
                  </a:lnTo>
                  <a:lnTo>
                    <a:pt x="355" y="890"/>
                  </a:lnTo>
                  <a:lnTo>
                    <a:pt x="329" y="832"/>
                  </a:lnTo>
                  <a:lnTo>
                    <a:pt x="301" y="779"/>
                  </a:lnTo>
                  <a:lnTo>
                    <a:pt x="277" y="719"/>
                  </a:lnTo>
                  <a:lnTo>
                    <a:pt x="254" y="661"/>
                  </a:lnTo>
                  <a:lnTo>
                    <a:pt x="227" y="607"/>
                  </a:lnTo>
                  <a:lnTo>
                    <a:pt x="205" y="551"/>
                  </a:lnTo>
                  <a:lnTo>
                    <a:pt x="182" y="491"/>
                  </a:lnTo>
                  <a:lnTo>
                    <a:pt x="163" y="437"/>
                  </a:lnTo>
                  <a:lnTo>
                    <a:pt x="140" y="380"/>
                  </a:lnTo>
                  <a:lnTo>
                    <a:pt x="116" y="320"/>
                  </a:lnTo>
                  <a:lnTo>
                    <a:pt x="94" y="268"/>
                  </a:lnTo>
                  <a:lnTo>
                    <a:pt x="76" y="211"/>
                  </a:lnTo>
                  <a:lnTo>
                    <a:pt x="55" y="158"/>
                  </a:lnTo>
                  <a:lnTo>
                    <a:pt x="40" y="106"/>
                  </a:lnTo>
                  <a:lnTo>
                    <a:pt x="25" y="50"/>
                  </a:lnTo>
                  <a:lnTo>
                    <a:pt x="0" y="0"/>
                  </a:lnTo>
                  <a:lnTo>
                    <a:pt x="892" y="0"/>
                  </a:lnTo>
                  <a:close/>
                </a:path>
              </a:pathLst>
            </a:custGeom>
            <a:gradFill rotWithShape="0">
              <a:gsLst>
                <a:gs pos="0">
                  <a:srgbClr val="26CA74"/>
                </a:gs>
                <a:gs pos="100000">
                  <a:srgbClr val="FFFFFF"/>
                </a:gs>
              </a:gsLst>
              <a:lin ang="5400000" scaled="1"/>
            </a:gradFill>
            <a:ln w="9525">
              <a:noFill/>
              <a:round/>
            </a:ln>
          </p:spPr>
          <p:txBody>
            <a:bodyPr/>
            <a:lstStyle/>
            <a:p>
              <a:endParaRPr lang="zh-CN" altLang="en-US"/>
            </a:p>
          </p:txBody>
        </p:sp>
        <p:sp>
          <p:nvSpPr>
            <p:cNvPr id="8" name="Freeform 11"/>
            <p:cNvSpPr/>
            <p:nvPr/>
          </p:nvSpPr>
          <p:spPr bwMode="auto">
            <a:xfrm rot="5400000">
              <a:off x="2887" y="2153"/>
              <a:ext cx="1028" cy="635"/>
            </a:xfrm>
            <a:custGeom>
              <a:avLst/>
              <a:gdLst>
                <a:gd name="T0" fmla="*/ 0 w 6472"/>
                <a:gd name="T1" fmla="*/ 0 h 2485"/>
                <a:gd name="T2" fmla="*/ 0 w 6472"/>
                <a:gd name="T3" fmla="*/ 0 h 2485"/>
                <a:gd name="T4" fmla="*/ 0 w 6472"/>
                <a:gd name="T5" fmla="*/ 0 h 2485"/>
                <a:gd name="T6" fmla="*/ 0 w 6472"/>
                <a:gd name="T7" fmla="*/ 0 h 2485"/>
                <a:gd name="T8" fmla="*/ 0 60000 65536"/>
                <a:gd name="T9" fmla="*/ 0 60000 65536"/>
                <a:gd name="T10" fmla="*/ 0 60000 65536"/>
                <a:gd name="T11" fmla="*/ 0 60000 65536"/>
                <a:gd name="T12" fmla="*/ 0 w 6472"/>
                <a:gd name="T13" fmla="*/ 0 h 2485"/>
                <a:gd name="T14" fmla="*/ 6472 w 6472"/>
                <a:gd name="T15" fmla="*/ 2485 h 2485"/>
              </a:gdLst>
              <a:ahLst/>
              <a:cxnLst>
                <a:cxn ang="T8">
                  <a:pos x="T0" y="T1"/>
                </a:cxn>
                <a:cxn ang="T9">
                  <a:pos x="T2" y="T3"/>
                </a:cxn>
                <a:cxn ang="T10">
                  <a:pos x="T4" y="T5"/>
                </a:cxn>
                <a:cxn ang="T11">
                  <a:pos x="T6" y="T7"/>
                </a:cxn>
              </a:cxnLst>
              <a:rect l="T12" t="T13" r="T14" b="T15"/>
              <a:pathLst>
                <a:path w="6472" h="2485">
                  <a:moveTo>
                    <a:pt x="0" y="2485"/>
                  </a:moveTo>
                  <a:lnTo>
                    <a:pt x="6472" y="2485"/>
                  </a:lnTo>
                  <a:lnTo>
                    <a:pt x="3236" y="0"/>
                  </a:lnTo>
                  <a:lnTo>
                    <a:pt x="0" y="2485"/>
                  </a:lnTo>
                  <a:close/>
                </a:path>
              </a:pathLst>
            </a:custGeom>
            <a:gradFill rotWithShape="0">
              <a:gsLst>
                <a:gs pos="0">
                  <a:srgbClr val="006666"/>
                </a:gs>
                <a:gs pos="100000">
                  <a:srgbClr val="A9CBCB"/>
                </a:gs>
              </a:gsLst>
              <a:lin ang="0" scaled="1"/>
            </a:gradFill>
            <a:ln w="9525">
              <a:noFill/>
              <a:round/>
            </a:ln>
          </p:spPr>
          <p:txBody>
            <a:bodyPr/>
            <a:lstStyle/>
            <a:p>
              <a:endParaRPr lang="zh-CN" altLang="en-US"/>
            </a:p>
          </p:txBody>
        </p:sp>
        <p:sp>
          <p:nvSpPr>
            <p:cNvPr id="9" name="Freeform 12"/>
            <p:cNvSpPr/>
            <p:nvPr/>
          </p:nvSpPr>
          <p:spPr bwMode="auto">
            <a:xfrm rot="5400000">
              <a:off x="1387" y="1058"/>
              <a:ext cx="1747" cy="1645"/>
            </a:xfrm>
            <a:custGeom>
              <a:avLst/>
              <a:gdLst/>
              <a:ahLst/>
              <a:cxnLst>
                <a:cxn ang="0">
                  <a:pos x="7309" y="222"/>
                </a:cxn>
                <a:cxn ang="0">
                  <a:pos x="7034" y="675"/>
                </a:cxn>
                <a:cxn ang="0">
                  <a:pos x="6720" y="1137"/>
                </a:cxn>
                <a:cxn ang="0">
                  <a:pos x="6367" y="1605"/>
                </a:cxn>
                <a:cxn ang="0">
                  <a:pos x="5981" y="2078"/>
                </a:cxn>
                <a:cxn ang="0">
                  <a:pos x="5564" y="2551"/>
                </a:cxn>
                <a:cxn ang="0">
                  <a:pos x="5118" y="3023"/>
                </a:cxn>
                <a:cxn ang="0">
                  <a:pos x="4647" y="3491"/>
                </a:cxn>
                <a:cxn ang="0">
                  <a:pos x="4152" y="3953"/>
                </a:cxn>
                <a:cxn ang="0">
                  <a:pos x="3638" y="4405"/>
                </a:cxn>
                <a:cxn ang="0">
                  <a:pos x="3106" y="4844"/>
                </a:cxn>
                <a:cxn ang="0">
                  <a:pos x="2560" y="5269"/>
                </a:cxn>
                <a:cxn ang="0">
                  <a:pos x="2002" y="5677"/>
                </a:cxn>
                <a:cxn ang="0">
                  <a:pos x="1437" y="6065"/>
                </a:cxn>
                <a:cxn ang="0">
                  <a:pos x="864" y="6431"/>
                </a:cxn>
                <a:cxn ang="0">
                  <a:pos x="288" y="6771"/>
                </a:cxn>
                <a:cxn ang="0">
                  <a:pos x="7647" y="6931"/>
                </a:cxn>
                <a:cxn ang="0">
                  <a:pos x="7915" y="6560"/>
                </a:cxn>
                <a:cxn ang="0">
                  <a:pos x="8180" y="6169"/>
                </a:cxn>
                <a:cxn ang="0">
                  <a:pos x="8442" y="5762"/>
                </a:cxn>
                <a:cxn ang="0">
                  <a:pos x="8696" y="5342"/>
                </a:cxn>
                <a:cxn ang="0">
                  <a:pos x="8946" y="4909"/>
                </a:cxn>
                <a:cxn ang="0">
                  <a:pos x="9188" y="4468"/>
                </a:cxn>
                <a:cxn ang="0">
                  <a:pos x="9422" y="4019"/>
                </a:cxn>
                <a:cxn ang="0">
                  <a:pos x="9647" y="3563"/>
                </a:cxn>
                <a:cxn ang="0">
                  <a:pos x="9862" y="3106"/>
                </a:cxn>
                <a:cxn ang="0">
                  <a:pos x="10066" y="2647"/>
                </a:cxn>
                <a:cxn ang="0">
                  <a:pos x="10257" y="2190"/>
                </a:cxn>
                <a:cxn ang="0">
                  <a:pos x="10436" y="1735"/>
                </a:cxn>
                <a:cxn ang="0">
                  <a:pos x="10601" y="1287"/>
                </a:cxn>
                <a:cxn ang="0">
                  <a:pos x="10750" y="847"/>
                </a:cxn>
                <a:cxn ang="0">
                  <a:pos x="10884" y="417"/>
                </a:cxn>
                <a:cxn ang="0">
                  <a:pos x="11000" y="0"/>
                </a:cxn>
              </a:cxnLst>
              <a:rect l="0" t="0" r="r" b="b"/>
              <a:pathLst>
                <a:path w="11000" h="6931">
                  <a:moveTo>
                    <a:pt x="7432" y="0"/>
                  </a:moveTo>
                  <a:lnTo>
                    <a:pt x="7309" y="222"/>
                  </a:lnTo>
                  <a:lnTo>
                    <a:pt x="7177" y="447"/>
                  </a:lnTo>
                  <a:lnTo>
                    <a:pt x="7034" y="675"/>
                  </a:lnTo>
                  <a:lnTo>
                    <a:pt x="6882" y="905"/>
                  </a:lnTo>
                  <a:lnTo>
                    <a:pt x="6720" y="1137"/>
                  </a:lnTo>
                  <a:lnTo>
                    <a:pt x="6548" y="1370"/>
                  </a:lnTo>
                  <a:lnTo>
                    <a:pt x="6367" y="1605"/>
                  </a:lnTo>
                  <a:lnTo>
                    <a:pt x="6178" y="1842"/>
                  </a:lnTo>
                  <a:lnTo>
                    <a:pt x="5981" y="2078"/>
                  </a:lnTo>
                  <a:lnTo>
                    <a:pt x="5776" y="2315"/>
                  </a:lnTo>
                  <a:lnTo>
                    <a:pt x="5564" y="2551"/>
                  </a:lnTo>
                  <a:lnTo>
                    <a:pt x="5344" y="2788"/>
                  </a:lnTo>
                  <a:lnTo>
                    <a:pt x="5118" y="3023"/>
                  </a:lnTo>
                  <a:lnTo>
                    <a:pt x="4886" y="3258"/>
                  </a:lnTo>
                  <a:lnTo>
                    <a:pt x="4647" y="3491"/>
                  </a:lnTo>
                  <a:lnTo>
                    <a:pt x="4402" y="3722"/>
                  </a:lnTo>
                  <a:lnTo>
                    <a:pt x="4152" y="3953"/>
                  </a:lnTo>
                  <a:lnTo>
                    <a:pt x="3897" y="4180"/>
                  </a:lnTo>
                  <a:lnTo>
                    <a:pt x="3638" y="4405"/>
                  </a:lnTo>
                  <a:lnTo>
                    <a:pt x="3374" y="4626"/>
                  </a:lnTo>
                  <a:lnTo>
                    <a:pt x="3106" y="4844"/>
                  </a:lnTo>
                  <a:lnTo>
                    <a:pt x="2835" y="5058"/>
                  </a:lnTo>
                  <a:lnTo>
                    <a:pt x="2560" y="5269"/>
                  </a:lnTo>
                  <a:lnTo>
                    <a:pt x="2282" y="5475"/>
                  </a:lnTo>
                  <a:lnTo>
                    <a:pt x="2002" y="5677"/>
                  </a:lnTo>
                  <a:lnTo>
                    <a:pt x="1720" y="5874"/>
                  </a:lnTo>
                  <a:lnTo>
                    <a:pt x="1437" y="6065"/>
                  </a:lnTo>
                  <a:lnTo>
                    <a:pt x="1151" y="6251"/>
                  </a:lnTo>
                  <a:lnTo>
                    <a:pt x="864" y="6431"/>
                  </a:lnTo>
                  <a:lnTo>
                    <a:pt x="576" y="6604"/>
                  </a:lnTo>
                  <a:lnTo>
                    <a:pt x="288" y="6771"/>
                  </a:lnTo>
                  <a:lnTo>
                    <a:pt x="0" y="6931"/>
                  </a:lnTo>
                  <a:lnTo>
                    <a:pt x="7647" y="6931"/>
                  </a:lnTo>
                  <a:lnTo>
                    <a:pt x="7782" y="6748"/>
                  </a:lnTo>
                  <a:lnTo>
                    <a:pt x="7915" y="6560"/>
                  </a:lnTo>
                  <a:lnTo>
                    <a:pt x="8049" y="6366"/>
                  </a:lnTo>
                  <a:lnTo>
                    <a:pt x="8180" y="6169"/>
                  </a:lnTo>
                  <a:lnTo>
                    <a:pt x="8312" y="5968"/>
                  </a:lnTo>
                  <a:lnTo>
                    <a:pt x="8442" y="5762"/>
                  </a:lnTo>
                  <a:lnTo>
                    <a:pt x="8570" y="5554"/>
                  </a:lnTo>
                  <a:lnTo>
                    <a:pt x="8696" y="5342"/>
                  </a:lnTo>
                  <a:lnTo>
                    <a:pt x="8822" y="5127"/>
                  </a:lnTo>
                  <a:lnTo>
                    <a:pt x="8946" y="4909"/>
                  </a:lnTo>
                  <a:lnTo>
                    <a:pt x="9069" y="4689"/>
                  </a:lnTo>
                  <a:lnTo>
                    <a:pt x="9188" y="4468"/>
                  </a:lnTo>
                  <a:lnTo>
                    <a:pt x="9307" y="4243"/>
                  </a:lnTo>
                  <a:lnTo>
                    <a:pt x="9422" y="4019"/>
                  </a:lnTo>
                  <a:lnTo>
                    <a:pt x="9536" y="3792"/>
                  </a:lnTo>
                  <a:lnTo>
                    <a:pt x="9647" y="3563"/>
                  </a:lnTo>
                  <a:lnTo>
                    <a:pt x="9756" y="3335"/>
                  </a:lnTo>
                  <a:lnTo>
                    <a:pt x="9862" y="3106"/>
                  </a:lnTo>
                  <a:lnTo>
                    <a:pt x="9966" y="2876"/>
                  </a:lnTo>
                  <a:lnTo>
                    <a:pt x="10066" y="2647"/>
                  </a:lnTo>
                  <a:lnTo>
                    <a:pt x="10163" y="2418"/>
                  </a:lnTo>
                  <a:lnTo>
                    <a:pt x="10257" y="2190"/>
                  </a:lnTo>
                  <a:lnTo>
                    <a:pt x="10348" y="1963"/>
                  </a:lnTo>
                  <a:lnTo>
                    <a:pt x="10436" y="1735"/>
                  </a:lnTo>
                  <a:lnTo>
                    <a:pt x="10520" y="1511"/>
                  </a:lnTo>
                  <a:lnTo>
                    <a:pt x="10601" y="1287"/>
                  </a:lnTo>
                  <a:lnTo>
                    <a:pt x="10677" y="1066"/>
                  </a:lnTo>
                  <a:lnTo>
                    <a:pt x="10750" y="847"/>
                  </a:lnTo>
                  <a:lnTo>
                    <a:pt x="10818" y="631"/>
                  </a:lnTo>
                  <a:lnTo>
                    <a:pt x="10884" y="417"/>
                  </a:lnTo>
                  <a:lnTo>
                    <a:pt x="10944" y="207"/>
                  </a:lnTo>
                  <a:lnTo>
                    <a:pt x="11000" y="0"/>
                  </a:lnTo>
                  <a:lnTo>
                    <a:pt x="7432" y="0"/>
                  </a:lnTo>
                  <a:close/>
                </a:path>
              </a:pathLst>
            </a:custGeom>
            <a:gradFill rotWithShape="0">
              <a:gsLst>
                <a:gs pos="0">
                  <a:schemeClr val="accent1">
                    <a:gamma/>
                    <a:tint val="0"/>
                    <a:invGamma/>
                  </a:schemeClr>
                </a:gs>
                <a:gs pos="100000">
                  <a:schemeClr val="accent1"/>
                </a:gs>
              </a:gsLst>
              <a:lin ang="5400000" scaled="1"/>
            </a:gradFill>
            <a:ln w="9525" cap="flat" cmpd="sng">
              <a:noFill/>
              <a:prstDash val="solid"/>
              <a:round/>
              <a:headEnd type="none" w="med" len="med"/>
              <a:tailEnd type="none" w="med" len="med"/>
            </a:ln>
            <a:effectLst/>
          </p:spPr>
          <p:txBody>
            <a:bodyPr/>
            <a:lstStyle/>
            <a:p>
              <a:pPr>
                <a:defRPr/>
              </a:pPr>
              <a:endParaRPr lang="zh-CN" altLang="en-US"/>
            </a:p>
          </p:txBody>
        </p:sp>
        <p:sp>
          <p:nvSpPr>
            <p:cNvPr id="10" name="Freeform 13"/>
            <p:cNvSpPr/>
            <p:nvPr/>
          </p:nvSpPr>
          <p:spPr bwMode="auto">
            <a:xfrm rot="5400000">
              <a:off x="2277" y="1947"/>
              <a:ext cx="566" cy="1048"/>
            </a:xfrm>
            <a:custGeom>
              <a:avLst/>
              <a:gdLst/>
              <a:ahLst/>
              <a:cxnLst>
                <a:cxn ang="0">
                  <a:pos x="34" y="128"/>
                </a:cxn>
                <a:cxn ang="0">
                  <a:pos x="107" y="386"/>
                </a:cxn>
                <a:cxn ang="0">
                  <a:pos x="187" y="650"/>
                </a:cxn>
                <a:cxn ang="0">
                  <a:pos x="273" y="918"/>
                </a:cxn>
                <a:cxn ang="0">
                  <a:pos x="365" y="1190"/>
                </a:cxn>
                <a:cxn ang="0">
                  <a:pos x="463" y="1465"/>
                </a:cxn>
                <a:cxn ang="0">
                  <a:pos x="566" y="1742"/>
                </a:cxn>
                <a:cxn ang="0">
                  <a:pos x="676" y="2022"/>
                </a:cxn>
                <a:cxn ang="0">
                  <a:pos x="790" y="2304"/>
                </a:cxn>
                <a:cxn ang="0">
                  <a:pos x="908" y="2586"/>
                </a:cxn>
                <a:cxn ang="0">
                  <a:pos x="1032" y="2870"/>
                </a:cxn>
                <a:cxn ang="0">
                  <a:pos x="1160" y="3153"/>
                </a:cxn>
                <a:cxn ang="0">
                  <a:pos x="1292" y="3437"/>
                </a:cxn>
                <a:cxn ang="0">
                  <a:pos x="1428" y="3718"/>
                </a:cxn>
                <a:cxn ang="0">
                  <a:pos x="1567" y="3999"/>
                </a:cxn>
                <a:cxn ang="0">
                  <a:pos x="1711" y="4277"/>
                </a:cxn>
                <a:cxn ang="0">
                  <a:pos x="1857" y="4277"/>
                </a:cxn>
                <a:cxn ang="0">
                  <a:pos x="2001" y="3999"/>
                </a:cxn>
                <a:cxn ang="0">
                  <a:pos x="2140" y="3718"/>
                </a:cxn>
                <a:cxn ang="0">
                  <a:pos x="2276" y="3437"/>
                </a:cxn>
                <a:cxn ang="0">
                  <a:pos x="2408" y="3153"/>
                </a:cxn>
                <a:cxn ang="0">
                  <a:pos x="2536" y="2870"/>
                </a:cxn>
                <a:cxn ang="0">
                  <a:pos x="2660" y="2586"/>
                </a:cxn>
                <a:cxn ang="0">
                  <a:pos x="2778" y="2304"/>
                </a:cxn>
                <a:cxn ang="0">
                  <a:pos x="2892" y="2022"/>
                </a:cxn>
                <a:cxn ang="0">
                  <a:pos x="3002" y="1742"/>
                </a:cxn>
                <a:cxn ang="0">
                  <a:pos x="3105" y="1465"/>
                </a:cxn>
                <a:cxn ang="0">
                  <a:pos x="3203" y="1190"/>
                </a:cxn>
                <a:cxn ang="0">
                  <a:pos x="3295" y="918"/>
                </a:cxn>
                <a:cxn ang="0">
                  <a:pos x="3381" y="650"/>
                </a:cxn>
                <a:cxn ang="0">
                  <a:pos x="3461" y="386"/>
                </a:cxn>
                <a:cxn ang="0">
                  <a:pos x="3534" y="128"/>
                </a:cxn>
                <a:cxn ang="0">
                  <a:pos x="0" y="0"/>
                </a:cxn>
              </a:cxnLst>
              <a:rect l="0" t="0" r="r" b="b"/>
              <a:pathLst>
                <a:path w="3568" h="4416">
                  <a:moveTo>
                    <a:pt x="0" y="0"/>
                  </a:moveTo>
                  <a:lnTo>
                    <a:pt x="34" y="128"/>
                  </a:lnTo>
                  <a:lnTo>
                    <a:pt x="70" y="256"/>
                  </a:lnTo>
                  <a:lnTo>
                    <a:pt x="107" y="386"/>
                  </a:lnTo>
                  <a:lnTo>
                    <a:pt x="146" y="517"/>
                  </a:lnTo>
                  <a:lnTo>
                    <a:pt x="187" y="650"/>
                  </a:lnTo>
                  <a:lnTo>
                    <a:pt x="229" y="784"/>
                  </a:lnTo>
                  <a:lnTo>
                    <a:pt x="273" y="918"/>
                  </a:lnTo>
                  <a:lnTo>
                    <a:pt x="319" y="1053"/>
                  </a:lnTo>
                  <a:lnTo>
                    <a:pt x="365" y="1190"/>
                  </a:lnTo>
                  <a:lnTo>
                    <a:pt x="413" y="1328"/>
                  </a:lnTo>
                  <a:lnTo>
                    <a:pt x="463" y="1465"/>
                  </a:lnTo>
                  <a:lnTo>
                    <a:pt x="514" y="1603"/>
                  </a:lnTo>
                  <a:lnTo>
                    <a:pt x="566" y="1742"/>
                  </a:lnTo>
                  <a:lnTo>
                    <a:pt x="620" y="1882"/>
                  </a:lnTo>
                  <a:lnTo>
                    <a:pt x="676" y="2022"/>
                  </a:lnTo>
                  <a:lnTo>
                    <a:pt x="732" y="2163"/>
                  </a:lnTo>
                  <a:lnTo>
                    <a:pt x="790" y="2304"/>
                  </a:lnTo>
                  <a:lnTo>
                    <a:pt x="849" y="2445"/>
                  </a:lnTo>
                  <a:lnTo>
                    <a:pt x="908" y="2586"/>
                  </a:lnTo>
                  <a:lnTo>
                    <a:pt x="970" y="2728"/>
                  </a:lnTo>
                  <a:lnTo>
                    <a:pt x="1032" y="2870"/>
                  </a:lnTo>
                  <a:lnTo>
                    <a:pt x="1095" y="3011"/>
                  </a:lnTo>
                  <a:lnTo>
                    <a:pt x="1160" y="3153"/>
                  </a:lnTo>
                  <a:lnTo>
                    <a:pt x="1225" y="3295"/>
                  </a:lnTo>
                  <a:lnTo>
                    <a:pt x="1292" y="3437"/>
                  </a:lnTo>
                  <a:lnTo>
                    <a:pt x="1359" y="3577"/>
                  </a:lnTo>
                  <a:lnTo>
                    <a:pt x="1428" y="3718"/>
                  </a:lnTo>
                  <a:lnTo>
                    <a:pt x="1497" y="3858"/>
                  </a:lnTo>
                  <a:lnTo>
                    <a:pt x="1567" y="3999"/>
                  </a:lnTo>
                  <a:lnTo>
                    <a:pt x="1639" y="4138"/>
                  </a:lnTo>
                  <a:lnTo>
                    <a:pt x="1711" y="4277"/>
                  </a:lnTo>
                  <a:lnTo>
                    <a:pt x="1784" y="4416"/>
                  </a:lnTo>
                  <a:lnTo>
                    <a:pt x="1857" y="4277"/>
                  </a:lnTo>
                  <a:lnTo>
                    <a:pt x="1929" y="4138"/>
                  </a:lnTo>
                  <a:lnTo>
                    <a:pt x="2001" y="3999"/>
                  </a:lnTo>
                  <a:lnTo>
                    <a:pt x="2071" y="3858"/>
                  </a:lnTo>
                  <a:lnTo>
                    <a:pt x="2140" y="3718"/>
                  </a:lnTo>
                  <a:lnTo>
                    <a:pt x="2208" y="3577"/>
                  </a:lnTo>
                  <a:lnTo>
                    <a:pt x="2276" y="3437"/>
                  </a:lnTo>
                  <a:lnTo>
                    <a:pt x="2343" y="3295"/>
                  </a:lnTo>
                  <a:lnTo>
                    <a:pt x="2408" y="3153"/>
                  </a:lnTo>
                  <a:lnTo>
                    <a:pt x="2473" y="3011"/>
                  </a:lnTo>
                  <a:lnTo>
                    <a:pt x="2536" y="2870"/>
                  </a:lnTo>
                  <a:lnTo>
                    <a:pt x="2598" y="2728"/>
                  </a:lnTo>
                  <a:lnTo>
                    <a:pt x="2660" y="2586"/>
                  </a:lnTo>
                  <a:lnTo>
                    <a:pt x="2719" y="2445"/>
                  </a:lnTo>
                  <a:lnTo>
                    <a:pt x="2778" y="2304"/>
                  </a:lnTo>
                  <a:lnTo>
                    <a:pt x="2836" y="2163"/>
                  </a:lnTo>
                  <a:lnTo>
                    <a:pt x="2892" y="2022"/>
                  </a:lnTo>
                  <a:lnTo>
                    <a:pt x="2948" y="1882"/>
                  </a:lnTo>
                  <a:lnTo>
                    <a:pt x="3002" y="1742"/>
                  </a:lnTo>
                  <a:lnTo>
                    <a:pt x="3054" y="1603"/>
                  </a:lnTo>
                  <a:lnTo>
                    <a:pt x="3105" y="1465"/>
                  </a:lnTo>
                  <a:lnTo>
                    <a:pt x="3155" y="1328"/>
                  </a:lnTo>
                  <a:lnTo>
                    <a:pt x="3203" y="1190"/>
                  </a:lnTo>
                  <a:lnTo>
                    <a:pt x="3249" y="1053"/>
                  </a:lnTo>
                  <a:lnTo>
                    <a:pt x="3295" y="918"/>
                  </a:lnTo>
                  <a:lnTo>
                    <a:pt x="3339" y="784"/>
                  </a:lnTo>
                  <a:lnTo>
                    <a:pt x="3381" y="650"/>
                  </a:lnTo>
                  <a:lnTo>
                    <a:pt x="3422" y="517"/>
                  </a:lnTo>
                  <a:lnTo>
                    <a:pt x="3461" y="386"/>
                  </a:lnTo>
                  <a:lnTo>
                    <a:pt x="3498" y="256"/>
                  </a:lnTo>
                  <a:lnTo>
                    <a:pt x="3534" y="128"/>
                  </a:lnTo>
                  <a:lnTo>
                    <a:pt x="3568" y="0"/>
                  </a:lnTo>
                  <a:lnTo>
                    <a:pt x="0" y="0"/>
                  </a:lnTo>
                  <a:close/>
                </a:path>
              </a:pathLst>
            </a:custGeom>
            <a:gradFill rotWithShape="0">
              <a:gsLst>
                <a:gs pos="0">
                  <a:srgbClr val="336699"/>
                </a:gs>
                <a:gs pos="100000">
                  <a:srgbClr val="339966"/>
                </a:gs>
              </a:gsLst>
              <a:lin ang="5400000" scaled="1"/>
            </a:gradFill>
            <a:ln w="9525" cap="flat" cmpd="sng">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defRPr/>
              </a:pPr>
              <a:endParaRPr lang="zh-CN" altLang="en-US"/>
            </a:p>
          </p:txBody>
        </p:sp>
      </p:grpSp>
      <p:sp>
        <p:nvSpPr>
          <p:cNvPr id="12" name="矩形 11"/>
          <p:cNvSpPr/>
          <p:nvPr/>
        </p:nvSpPr>
        <p:spPr>
          <a:xfrm>
            <a:off x="4668512" y="1449287"/>
            <a:ext cx="3890809" cy="523220"/>
          </a:xfrm>
          <a:prstGeom prst="rect">
            <a:avLst/>
          </a:prstGeom>
        </p:spPr>
        <p:txBody>
          <a:bodyPr wrap="none">
            <a:spAutoFit/>
          </a:bodyPr>
          <a:lstStyle/>
          <a:p>
            <a:pPr algn="ctr"/>
            <a:r>
              <a:rPr lang="zh-CN" altLang="zh-CN"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“技能安徽” 建设目标</a:t>
            </a:r>
            <a:endParaRPr lang="en-US" altLang="zh-CN"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Text Box 15"/>
          <p:cNvSpPr txBox="1">
            <a:spLocks noChangeArrowheads="1"/>
          </p:cNvSpPr>
          <p:nvPr/>
        </p:nvSpPr>
        <p:spPr bwMode="auto">
          <a:xfrm>
            <a:off x="1572791" y="725454"/>
            <a:ext cx="5572125" cy="461665"/>
          </a:xfrm>
          <a:prstGeom prst="rect">
            <a:avLst/>
          </a:prstGeom>
          <a:noFill/>
          <a:ln w="9525" algn="ctr">
            <a:noFill/>
            <a:miter lim="800000"/>
          </a:ln>
        </p:spPr>
        <p:txBody>
          <a:bodyPr>
            <a:spAutoFit/>
          </a:bodyPr>
          <a:lstStyle/>
          <a:p>
            <a:pPr algn="ctr" eaLnBrk="0" hangingPunct="0"/>
            <a:r>
              <a:rPr lang="zh-CN" altLang="en-US" sz="2400" b="1" dirty="0">
                <a:solidFill>
                  <a:srgbClr val="1F497D"/>
                </a:solidFill>
                <a:latin typeface="Times New Roman" panose="02020603050405020304" pitchFamily="18" charset="0"/>
                <a:ea typeface="黑体" panose="02010609060101010101" pitchFamily="2" charset="-122"/>
              </a:rPr>
              <a:t>二</a:t>
            </a:r>
            <a:r>
              <a:rPr lang="en-US" altLang="zh-CN" sz="2400" b="1" dirty="0">
                <a:solidFill>
                  <a:srgbClr val="1F497D"/>
                </a:solidFill>
                <a:latin typeface="Times New Roman" panose="02020603050405020304" pitchFamily="18" charset="0"/>
                <a:ea typeface="黑体" panose="02010609060101010101" pitchFamily="2" charset="-122"/>
              </a:rPr>
              <a:t>.</a:t>
            </a:r>
            <a:r>
              <a:rPr lang="zh-CN" altLang="en-US" sz="2400" b="1" dirty="0">
                <a:solidFill>
                  <a:srgbClr val="1F497D"/>
                </a:solidFill>
                <a:latin typeface="Times New Roman" panose="02020603050405020304" pitchFamily="18" charset="0"/>
                <a:ea typeface="黑体" panose="02010609060101010101" pitchFamily="2" charset="-122"/>
              </a:rPr>
              <a:t>高质量发展标准意识不放松</a:t>
            </a:r>
            <a:endParaRPr lang="zh-CN" altLang="en-US" sz="2400" b="1" dirty="0">
              <a:solidFill>
                <a:srgbClr val="1F497D"/>
              </a:solidFill>
              <a:latin typeface="Times New Roman" panose="02020603050405020304" pitchFamily="18"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4"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to="" calcmode="lin" valueType="num">
                                      <p:cBhvr>
                                        <p:cTn id="11" dur="1" fill="hold"/>
                                        <p:tgtEl>
                                          <p:spTgt spid="6"/>
                                        </p:tgtEl>
                                      </p:cBhvr>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1"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500"/>
                            </p:stCondLst>
                            <p:childTnLst>
                              <p:par>
                                <p:cTn id="20" presetID="27" presetClass="emph" presetSubtype="0" fill="remove" grpId="0" nodeType="afterEffect">
                                  <p:stCondLst>
                                    <p:cond delay="0"/>
                                  </p:stCondLst>
                                  <p:childTnLst>
                                    <p:animClr clrSpc="rgb" dir="cw">
                                      <p:cBhvr override="childStyle">
                                        <p:cTn id="21" dur="250" autoRev="1" fill="remove"/>
                                        <p:tgtEl>
                                          <p:spTgt spid="12"/>
                                        </p:tgtEl>
                                        <p:attrNameLst>
                                          <p:attrName>style.color</p:attrName>
                                        </p:attrNameLst>
                                      </p:cBhvr>
                                      <p:to>
                                        <a:schemeClr val="bg1"/>
                                      </p:to>
                                    </p:animClr>
                                    <p:animClr clrSpc="rgb" dir="cw">
                                      <p:cBhvr>
                                        <p:cTn id="22" dur="250" autoRev="1" fill="remove"/>
                                        <p:tgtEl>
                                          <p:spTgt spid="12"/>
                                        </p:tgtEl>
                                        <p:attrNameLst>
                                          <p:attrName>fillcolor</p:attrName>
                                        </p:attrNameLst>
                                      </p:cBhvr>
                                      <p:to>
                                        <a:schemeClr val="bg1"/>
                                      </p:to>
                                    </p:animClr>
                                    <p:set>
                                      <p:cBhvr>
                                        <p:cTn id="23" dur="250" autoRev="1" fill="remove"/>
                                        <p:tgtEl>
                                          <p:spTgt spid="12"/>
                                        </p:tgtEl>
                                        <p:attrNameLst>
                                          <p:attrName>fill.type</p:attrName>
                                        </p:attrNameLst>
                                      </p:cBhvr>
                                      <p:to>
                                        <p:strVal val="solid"/>
                                      </p:to>
                                    </p:set>
                                    <p:set>
                                      <p:cBhvr>
                                        <p:cTn id="24" dur="250" autoRev="1" fill="remove"/>
                                        <p:tgtEl>
                                          <p:spTgt spid="12"/>
                                        </p:tgtEl>
                                        <p:attrNameLst>
                                          <p:attrName>fill.on</p:attrName>
                                        </p:attrNameLst>
                                      </p:cBhvr>
                                      <p:to>
                                        <p:strVal val="true"/>
                                      </p:to>
                                    </p:set>
                                  </p:childTnLst>
                                </p:cTn>
                              </p:par>
                            </p:childTnLst>
                          </p:cTn>
                        </p:par>
                        <p:par>
                          <p:cTn id="25" fill="hold">
                            <p:stCondLst>
                              <p:cond delay="1000"/>
                            </p:stCondLst>
                            <p:childTnLst>
                              <p:par>
                                <p:cTn id="26" presetID="14" presetClass="entr" presetSubtype="1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日期占位符 3"/>
          <p:cNvSpPr>
            <a:spLocks noGrp="1"/>
          </p:cNvSpPr>
          <p:nvPr>
            <p:ph type="dt" sz="quarter" idx="10"/>
          </p:nvPr>
        </p:nvSpPr>
        <p:spPr/>
        <p:txBody>
          <a:bodyPr/>
          <a:lstStyle/>
          <a:p>
            <a:pPr>
              <a:defRPr/>
            </a:pPr>
            <a:fld id="{AA62F7E1-98F1-4564-8B2C-DC9FA224D4B1}" type="datetime1">
              <a:rPr lang="en-US" altLang="zh-CN">
                <a:solidFill>
                  <a:prstClr val="black">
                    <a:tint val="75000"/>
                  </a:prstClr>
                </a:solidFill>
              </a:rPr>
            </a:fld>
            <a:endParaRPr lang="en-US" altLang="zh-CN">
              <a:solidFill>
                <a:prstClr val="black">
                  <a:tint val="75000"/>
                </a:prstClr>
              </a:solidFill>
            </a:endParaRPr>
          </a:p>
        </p:txBody>
      </p:sp>
      <p:sp>
        <p:nvSpPr>
          <p:cNvPr id="25" name="灯片编号占位符 5"/>
          <p:cNvSpPr>
            <a:spLocks noGrp="1"/>
          </p:cNvSpPr>
          <p:nvPr>
            <p:ph type="sldNum" sz="quarter" idx="12"/>
          </p:nvPr>
        </p:nvSpPr>
        <p:spPr/>
        <p:txBody>
          <a:bodyPr/>
          <a:lstStyle/>
          <a:p>
            <a:pPr>
              <a:defRPr/>
            </a:pPr>
            <a:fld id="{F0EC8842-8DE4-4293-BE7E-5EF34D750353}" type="slidenum">
              <a:rPr lang="en-US" altLang="zh-CN">
                <a:solidFill>
                  <a:prstClr val="black">
                    <a:tint val="75000"/>
                  </a:prstClr>
                </a:solidFill>
              </a:rPr>
            </a:fld>
            <a:endParaRPr lang="en-US" altLang="zh-CN">
              <a:solidFill>
                <a:prstClr val="black">
                  <a:tint val="75000"/>
                </a:prstClr>
              </a:solidFill>
            </a:endParaRPr>
          </a:p>
        </p:txBody>
      </p:sp>
      <p:sp>
        <p:nvSpPr>
          <p:cNvPr id="22531" name="Rectangle 3"/>
          <p:cNvSpPr>
            <a:spLocks noChangeArrowheads="1"/>
          </p:cNvSpPr>
          <p:nvPr/>
        </p:nvSpPr>
        <p:spPr bwMode="gray">
          <a:xfrm rot="3419336">
            <a:off x="7155327" y="570564"/>
            <a:ext cx="380349" cy="594834"/>
          </a:xfrm>
          <a:prstGeom prst="rect">
            <a:avLst/>
          </a:prstGeom>
          <a:gradFill rotWithShape="1">
            <a:gsLst>
              <a:gs pos="0">
                <a:schemeClr val="accent1"/>
              </a:gs>
              <a:gs pos="100000">
                <a:schemeClr val="accent1">
                  <a:gamma/>
                  <a:shade val="50980"/>
                  <a:invGamma/>
                </a:schemeClr>
              </a:gs>
            </a:gsLst>
            <a:lin ang="5400000" scaled="1"/>
          </a:gradFill>
          <a:ln w="38100">
            <a:solidFill>
              <a:srgbClr val="FFFFFF"/>
            </a:solidFill>
            <a:miter lim="800000"/>
          </a:ln>
          <a:effectLst>
            <a:outerShdw dist="77251" dir="567739" algn="ctr" rotWithShape="0">
              <a:srgbClr val="000000">
                <a:alpha val="50000"/>
              </a:srgbClr>
            </a:outerShdw>
          </a:effectLst>
        </p:spPr>
        <p:txBody>
          <a:bodyPr rot="10800000" vert="eaVert" wrap="none" anchor="ctr"/>
          <a:lstStyle/>
          <a:p>
            <a:pPr>
              <a:defRPr/>
            </a:pPr>
            <a:endParaRPr lang="zh-CN" altLang="zh-CN">
              <a:solidFill>
                <a:prstClr val="black"/>
              </a:solidFill>
              <a:latin typeface="Calibri" panose="020F0502020204030204" pitchFamily="34" charset="0"/>
              <a:cs typeface="Arial" panose="020B0604020202020204" pitchFamily="34" charset="0"/>
            </a:endParaRPr>
          </a:p>
        </p:txBody>
      </p:sp>
      <p:sp>
        <p:nvSpPr>
          <p:cNvPr id="232453" name="Text Box 4"/>
          <p:cNvSpPr txBox="1">
            <a:spLocks noChangeArrowheads="1"/>
          </p:cNvSpPr>
          <p:nvPr/>
        </p:nvSpPr>
        <p:spPr bwMode="auto">
          <a:xfrm>
            <a:off x="7698504" y="1004822"/>
            <a:ext cx="1346844" cy="369332"/>
          </a:xfrm>
          <a:prstGeom prst="rect">
            <a:avLst/>
          </a:prstGeom>
          <a:noFill/>
          <a:ln w="9525">
            <a:noFill/>
            <a:miter lim="800000"/>
          </a:ln>
        </p:spPr>
        <p:txBody>
          <a:bodyPr wrap="none">
            <a:spAutoFit/>
          </a:bodyPr>
          <a:lstStyle/>
          <a:p>
            <a:pPr>
              <a:defRPr/>
            </a:pPr>
            <a:r>
              <a:rPr lang="zh-CN" altLang="en-US"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rPr>
              <a:t>发展有前途</a:t>
            </a:r>
            <a:endParaRPr lang="zh-CN" altLang="en-US"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endParaRPr>
          </a:p>
        </p:txBody>
      </p:sp>
      <p:sp>
        <p:nvSpPr>
          <p:cNvPr id="22533" name="Rectangle 5"/>
          <p:cNvSpPr>
            <a:spLocks noChangeArrowheads="1"/>
          </p:cNvSpPr>
          <p:nvPr/>
        </p:nvSpPr>
        <p:spPr bwMode="gray">
          <a:xfrm rot="3419336">
            <a:off x="1854039" y="1237961"/>
            <a:ext cx="426155" cy="572129"/>
          </a:xfrm>
          <a:prstGeom prst="rect">
            <a:avLst/>
          </a:prstGeom>
          <a:gradFill rotWithShape="1">
            <a:gsLst>
              <a:gs pos="0">
                <a:schemeClr val="folHlink"/>
              </a:gs>
              <a:gs pos="100000">
                <a:schemeClr val="folHlink">
                  <a:gamma/>
                  <a:shade val="46275"/>
                  <a:invGamma/>
                </a:schemeClr>
              </a:gs>
            </a:gsLst>
            <a:lin ang="5400000" scaled="1"/>
          </a:gradFill>
          <a:ln w="38100">
            <a:solidFill>
              <a:srgbClr val="FFFFFF"/>
            </a:solidFill>
            <a:miter lim="800000"/>
          </a:ln>
          <a:effectLst>
            <a:outerShdw dist="77251" dir="567739" algn="ctr" rotWithShape="0">
              <a:srgbClr val="000000">
                <a:alpha val="50000"/>
              </a:srgbClr>
            </a:outerShdw>
          </a:effectLst>
        </p:spPr>
        <p:txBody>
          <a:bodyPr rot="10800000" vert="eaVert" wrap="none" anchor="ctr"/>
          <a:lstStyle/>
          <a:p>
            <a:pPr>
              <a:defRPr/>
            </a:pPr>
            <a:endParaRPr lang="zh-CN" altLang="zh-CN">
              <a:solidFill>
                <a:prstClr val="black"/>
              </a:solidFill>
              <a:latin typeface="Calibri" panose="020F0502020204030204" pitchFamily="34" charset="0"/>
              <a:cs typeface="Arial" panose="020B0604020202020204" pitchFamily="34" charset="0"/>
            </a:endParaRPr>
          </a:p>
        </p:txBody>
      </p:sp>
      <p:sp>
        <p:nvSpPr>
          <p:cNvPr id="6152" name="Text Box 6"/>
          <p:cNvSpPr txBox="1">
            <a:spLocks noChangeArrowheads="1"/>
          </p:cNvSpPr>
          <p:nvPr/>
        </p:nvSpPr>
        <p:spPr bwMode="gray">
          <a:xfrm>
            <a:off x="1944290" y="1294595"/>
            <a:ext cx="351378" cy="369332"/>
          </a:xfrm>
          <a:prstGeom prst="rect">
            <a:avLst/>
          </a:prstGeom>
          <a:noFill/>
          <a:ln w="9525" algn="ctr">
            <a:noFill/>
            <a:miter lim="800000"/>
          </a:ln>
        </p:spPr>
        <p:txBody>
          <a:bodyPr wrap="none">
            <a:spAutoFit/>
          </a:bodyPr>
          <a:lstStyle/>
          <a:p>
            <a:pPr algn="ctr" eaLnBrk="0" hangingPunct="0"/>
            <a:r>
              <a:rPr lang="en-US" altLang="zh-CN" b="1" dirty="0">
                <a:solidFill>
                  <a:srgbClr val="FFFFFF"/>
                </a:solidFill>
                <a:latin typeface="Arial" panose="020B0604020202020204" pitchFamily="34" charset="0"/>
                <a:cs typeface="Arial" panose="020B0604020202020204" pitchFamily="34" charset="0"/>
              </a:rPr>
              <a:t>A</a:t>
            </a:r>
            <a:endParaRPr lang="en-US" altLang="zh-CN" b="1" dirty="0">
              <a:solidFill>
                <a:srgbClr val="FFFFFF"/>
              </a:solidFill>
              <a:latin typeface="Arial" panose="020B0604020202020204" pitchFamily="34" charset="0"/>
              <a:cs typeface="Arial" panose="020B0604020202020204" pitchFamily="34" charset="0"/>
            </a:endParaRPr>
          </a:p>
        </p:txBody>
      </p:sp>
      <p:sp>
        <p:nvSpPr>
          <p:cNvPr id="22535" name="Rectangle 7"/>
          <p:cNvSpPr>
            <a:spLocks noChangeArrowheads="1"/>
          </p:cNvSpPr>
          <p:nvPr/>
        </p:nvSpPr>
        <p:spPr bwMode="gray">
          <a:xfrm rot="3419336">
            <a:off x="3181103" y="2445461"/>
            <a:ext cx="442819" cy="646590"/>
          </a:xfrm>
          <a:prstGeom prst="rect">
            <a:avLst/>
          </a:prstGeom>
          <a:gradFill rotWithShape="1">
            <a:gsLst>
              <a:gs pos="0">
                <a:schemeClr val="hlink"/>
              </a:gs>
              <a:gs pos="100000">
                <a:schemeClr val="hlink">
                  <a:gamma/>
                  <a:shade val="46275"/>
                  <a:invGamma/>
                </a:schemeClr>
              </a:gs>
            </a:gsLst>
            <a:lin ang="5400000" scaled="1"/>
          </a:gradFill>
          <a:ln w="38100">
            <a:solidFill>
              <a:srgbClr val="FFFFFF"/>
            </a:solidFill>
            <a:miter lim="800000"/>
          </a:ln>
          <a:effectLst>
            <a:outerShdw dist="77251" dir="567739" algn="ctr" rotWithShape="0">
              <a:srgbClr val="000000">
                <a:alpha val="50000"/>
              </a:srgbClr>
            </a:outerShdw>
          </a:effectLst>
        </p:spPr>
        <p:txBody>
          <a:bodyPr rot="10800000" vert="eaVert" wrap="none" anchor="ctr"/>
          <a:lstStyle/>
          <a:p>
            <a:pPr>
              <a:defRPr/>
            </a:pPr>
            <a:endParaRPr lang="zh-CN" altLang="zh-CN">
              <a:solidFill>
                <a:prstClr val="black"/>
              </a:solidFill>
              <a:latin typeface="Calibri" panose="020F0502020204030204" pitchFamily="34" charset="0"/>
              <a:cs typeface="Arial" panose="020B0604020202020204" pitchFamily="34" charset="0"/>
            </a:endParaRPr>
          </a:p>
        </p:txBody>
      </p:sp>
      <p:sp>
        <p:nvSpPr>
          <p:cNvPr id="6154" name="Text Box 8"/>
          <p:cNvSpPr txBox="1">
            <a:spLocks noChangeArrowheads="1"/>
          </p:cNvSpPr>
          <p:nvPr/>
        </p:nvSpPr>
        <p:spPr bwMode="gray">
          <a:xfrm>
            <a:off x="3281570" y="2565485"/>
            <a:ext cx="351378" cy="369332"/>
          </a:xfrm>
          <a:prstGeom prst="rect">
            <a:avLst/>
          </a:prstGeom>
          <a:noFill/>
          <a:ln w="9525" algn="ctr">
            <a:noFill/>
            <a:miter lim="800000"/>
          </a:ln>
        </p:spPr>
        <p:txBody>
          <a:bodyPr wrap="none">
            <a:spAutoFit/>
          </a:bodyPr>
          <a:lstStyle/>
          <a:p>
            <a:pPr algn="ctr" eaLnBrk="0" hangingPunct="0"/>
            <a:r>
              <a:rPr lang="en-US" altLang="zh-CN" b="1" dirty="0">
                <a:solidFill>
                  <a:srgbClr val="FFFFFF"/>
                </a:solidFill>
                <a:latin typeface="Arial" panose="020B0604020202020204" pitchFamily="34" charset="0"/>
                <a:cs typeface="Arial" panose="020B0604020202020204" pitchFamily="34" charset="0"/>
              </a:rPr>
              <a:t>B</a:t>
            </a:r>
            <a:endParaRPr lang="en-US" altLang="zh-CN" b="1" dirty="0">
              <a:solidFill>
                <a:srgbClr val="FFFFFF"/>
              </a:solidFill>
              <a:latin typeface="Arial" panose="020B0604020202020204" pitchFamily="34" charset="0"/>
              <a:cs typeface="Arial" panose="020B0604020202020204" pitchFamily="34" charset="0"/>
            </a:endParaRPr>
          </a:p>
        </p:txBody>
      </p:sp>
      <p:sp>
        <p:nvSpPr>
          <p:cNvPr id="22537" name="Rectangle 9"/>
          <p:cNvSpPr>
            <a:spLocks noChangeArrowheads="1"/>
          </p:cNvSpPr>
          <p:nvPr/>
        </p:nvSpPr>
        <p:spPr bwMode="gray">
          <a:xfrm rot="3419336">
            <a:off x="4922110" y="1565343"/>
            <a:ext cx="396182" cy="641104"/>
          </a:xfrm>
          <a:prstGeom prst="rect">
            <a:avLst/>
          </a:prstGeom>
          <a:gradFill rotWithShape="1">
            <a:gsLst>
              <a:gs pos="0">
                <a:schemeClr val="accent2"/>
              </a:gs>
              <a:gs pos="100000">
                <a:schemeClr val="accent2">
                  <a:gamma/>
                  <a:shade val="46275"/>
                  <a:invGamma/>
                </a:schemeClr>
              </a:gs>
            </a:gsLst>
            <a:lin ang="5400000" scaled="1"/>
          </a:gradFill>
          <a:ln w="38100">
            <a:solidFill>
              <a:srgbClr val="FFFFFF"/>
            </a:solidFill>
            <a:miter lim="800000"/>
          </a:ln>
          <a:effectLst>
            <a:outerShdw dist="77251" dir="567739" algn="ctr" rotWithShape="0">
              <a:srgbClr val="000000">
                <a:alpha val="50000"/>
              </a:srgbClr>
            </a:outerShdw>
          </a:effectLst>
        </p:spPr>
        <p:txBody>
          <a:bodyPr rot="10800000" vert="eaVert" wrap="none" anchor="ctr"/>
          <a:lstStyle/>
          <a:p>
            <a:pPr>
              <a:defRPr/>
            </a:pPr>
            <a:endParaRPr lang="zh-CN" altLang="zh-CN">
              <a:solidFill>
                <a:prstClr val="black"/>
              </a:solidFill>
              <a:latin typeface="Calibri" panose="020F0502020204030204" pitchFamily="34" charset="0"/>
              <a:cs typeface="Arial" panose="020B0604020202020204" pitchFamily="34" charset="0"/>
            </a:endParaRPr>
          </a:p>
        </p:txBody>
      </p:sp>
      <p:sp>
        <p:nvSpPr>
          <p:cNvPr id="6156" name="Text Box 10"/>
          <p:cNvSpPr txBox="1">
            <a:spLocks noChangeArrowheads="1"/>
          </p:cNvSpPr>
          <p:nvPr/>
        </p:nvSpPr>
        <p:spPr bwMode="gray">
          <a:xfrm>
            <a:off x="4944512" y="1733056"/>
            <a:ext cx="351378" cy="369332"/>
          </a:xfrm>
          <a:prstGeom prst="rect">
            <a:avLst/>
          </a:prstGeom>
          <a:noFill/>
          <a:ln w="9525" algn="ctr">
            <a:noFill/>
            <a:miter lim="800000"/>
          </a:ln>
        </p:spPr>
        <p:txBody>
          <a:bodyPr wrap="none">
            <a:spAutoFit/>
          </a:bodyPr>
          <a:lstStyle/>
          <a:p>
            <a:pPr algn="ctr" eaLnBrk="0" hangingPunct="0"/>
            <a:r>
              <a:rPr lang="en-US" altLang="zh-CN" b="1" dirty="0">
                <a:solidFill>
                  <a:srgbClr val="FFFFFF"/>
                </a:solidFill>
                <a:latin typeface="Arial" panose="020B0604020202020204" pitchFamily="34" charset="0"/>
                <a:cs typeface="Arial" panose="020B0604020202020204" pitchFamily="34" charset="0"/>
              </a:rPr>
              <a:t>C</a:t>
            </a:r>
            <a:endParaRPr lang="en-US" altLang="zh-CN" b="1" dirty="0">
              <a:solidFill>
                <a:srgbClr val="FFFFFF"/>
              </a:solidFill>
              <a:latin typeface="Arial" panose="020B0604020202020204" pitchFamily="34" charset="0"/>
              <a:cs typeface="Arial" panose="020B0604020202020204" pitchFamily="34" charset="0"/>
            </a:endParaRPr>
          </a:p>
        </p:txBody>
      </p:sp>
      <p:sp>
        <p:nvSpPr>
          <p:cNvPr id="6157" name="Text Box 11"/>
          <p:cNvSpPr txBox="1">
            <a:spLocks noChangeArrowheads="1"/>
          </p:cNvSpPr>
          <p:nvPr/>
        </p:nvSpPr>
        <p:spPr bwMode="gray">
          <a:xfrm>
            <a:off x="7132209" y="715050"/>
            <a:ext cx="351378" cy="369332"/>
          </a:xfrm>
          <a:prstGeom prst="rect">
            <a:avLst/>
          </a:prstGeom>
          <a:noFill/>
          <a:ln w="9525" algn="ctr">
            <a:noFill/>
            <a:miter lim="800000"/>
          </a:ln>
        </p:spPr>
        <p:txBody>
          <a:bodyPr wrap="none">
            <a:spAutoFit/>
          </a:bodyPr>
          <a:lstStyle/>
          <a:p>
            <a:pPr algn="ctr" eaLnBrk="0" hangingPunct="0"/>
            <a:r>
              <a:rPr lang="en-US" altLang="zh-CN" b="1" dirty="0">
                <a:solidFill>
                  <a:srgbClr val="FFFFFF"/>
                </a:solidFill>
                <a:latin typeface="Arial" panose="020B0604020202020204" pitchFamily="34" charset="0"/>
                <a:cs typeface="Arial" panose="020B0604020202020204" pitchFamily="34" charset="0"/>
              </a:rPr>
              <a:t>D</a:t>
            </a:r>
            <a:endParaRPr lang="en-US" altLang="zh-CN" b="1" dirty="0">
              <a:solidFill>
                <a:srgbClr val="FFFFFF"/>
              </a:solidFill>
              <a:latin typeface="Arial" panose="020B0604020202020204" pitchFamily="34" charset="0"/>
              <a:cs typeface="Arial" panose="020B0604020202020204" pitchFamily="34" charset="0"/>
            </a:endParaRPr>
          </a:p>
        </p:txBody>
      </p:sp>
      <p:sp>
        <p:nvSpPr>
          <p:cNvPr id="6158" name="Line 12"/>
          <p:cNvSpPr>
            <a:spLocks noChangeShapeType="1"/>
          </p:cNvSpPr>
          <p:nvPr/>
        </p:nvSpPr>
        <p:spPr bwMode="auto">
          <a:xfrm>
            <a:off x="2267761" y="1757694"/>
            <a:ext cx="849629" cy="892396"/>
          </a:xfrm>
          <a:prstGeom prst="line">
            <a:avLst/>
          </a:prstGeom>
          <a:noFill/>
          <a:ln w="57150" cap="rnd">
            <a:solidFill>
              <a:srgbClr val="808080"/>
            </a:solidFill>
            <a:prstDash val="sysDot"/>
            <a:round/>
          </a:ln>
        </p:spPr>
        <p:txBody>
          <a:bodyPr wrap="none" anchor="ctr"/>
          <a:lstStyle/>
          <a:p>
            <a:endParaRPr lang="zh-CN" altLang="en-US">
              <a:solidFill>
                <a:prstClr val="black"/>
              </a:solidFill>
              <a:latin typeface="Arial" panose="020B0604020202020204" pitchFamily="34" charset="0"/>
            </a:endParaRPr>
          </a:p>
        </p:txBody>
      </p:sp>
      <p:sp>
        <p:nvSpPr>
          <p:cNvPr id="6159" name="Line 13"/>
          <p:cNvSpPr>
            <a:spLocks noChangeShapeType="1"/>
          </p:cNvSpPr>
          <p:nvPr/>
        </p:nvSpPr>
        <p:spPr bwMode="auto">
          <a:xfrm flipV="1">
            <a:off x="3774364" y="2114547"/>
            <a:ext cx="1135065" cy="486262"/>
          </a:xfrm>
          <a:prstGeom prst="line">
            <a:avLst/>
          </a:prstGeom>
          <a:noFill/>
          <a:ln w="57150" cap="rnd">
            <a:solidFill>
              <a:srgbClr val="808080"/>
            </a:solidFill>
            <a:prstDash val="sysDot"/>
            <a:round/>
          </a:ln>
        </p:spPr>
        <p:txBody>
          <a:bodyPr wrap="none" anchor="ctr"/>
          <a:lstStyle/>
          <a:p>
            <a:endParaRPr lang="zh-CN" altLang="en-US">
              <a:solidFill>
                <a:prstClr val="black"/>
              </a:solidFill>
              <a:latin typeface="Arial" panose="020B0604020202020204" pitchFamily="34" charset="0"/>
            </a:endParaRPr>
          </a:p>
        </p:txBody>
      </p:sp>
      <p:sp>
        <p:nvSpPr>
          <p:cNvPr id="6160" name="Line 14"/>
          <p:cNvSpPr>
            <a:spLocks noChangeShapeType="1"/>
          </p:cNvSpPr>
          <p:nvPr/>
        </p:nvSpPr>
        <p:spPr bwMode="auto">
          <a:xfrm flipV="1">
            <a:off x="5598430" y="1067763"/>
            <a:ext cx="1606062" cy="722092"/>
          </a:xfrm>
          <a:prstGeom prst="line">
            <a:avLst/>
          </a:prstGeom>
          <a:noFill/>
          <a:ln w="57150" cap="rnd">
            <a:solidFill>
              <a:srgbClr val="808080"/>
            </a:solidFill>
            <a:prstDash val="sysDot"/>
            <a:round/>
          </a:ln>
        </p:spPr>
        <p:txBody>
          <a:bodyPr wrap="none" anchor="ctr"/>
          <a:lstStyle/>
          <a:p>
            <a:endParaRPr lang="zh-CN" altLang="en-US">
              <a:solidFill>
                <a:prstClr val="black"/>
              </a:solidFill>
              <a:latin typeface="Arial" panose="020B0604020202020204" pitchFamily="34" charset="0"/>
            </a:endParaRPr>
          </a:p>
        </p:txBody>
      </p:sp>
      <p:sp>
        <p:nvSpPr>
          <p:cNvPr id="6161" name="Text Box 15"/>
          <p:cNvSpPr txBox="1">
            <a:spLocks noChangeArrowheads="1"/>
          </p:cNvSpPr>
          <p:nvPr/>
        </p:nvSpPr>
        <p:spPr bwMode="auto">
          <a:xfrm>
            <a:off x="1490224" y="433311"/>
            <a:ext cx="5572125" cy="461665"/>
          </a:xfrm>
          <a:prstGeom prst="rect">
            <a:avLst/>
          </a:prstGeom>
          <a:noFill/>
          <a:ln w="9525" algn="ctr">
            <a:noFill/>
            <a:miter lim="800000"/>
          </a:ln>
        </p:spPr>
        <p:txBody>
          <a:bodyPr>
            <a:spAutoFit/>
          </a:bodyPr>
          <a:lstStyle/>
          <a:p>
            <a:pPr algn="ctr" eaLnBrk="0" hangingPunct="0"/>
            <a:r>
              <a:rPr lang="zh-CN" altLang="en-US" sz="2400" b="1" dirty="0">
                <a:solidFill>
                  <a:srgbClr val="1F497D"/>
                </a:solidFill>
                <a:latin typeface="Times New Roman" panose="02020603050405020304" pitchFamily="18" charset="0"/>
                <a:ea typeface="黑体" panose="02010609060101010101" pitchFamily="2" charset="-122"/>
              </a:rPr>
              <a:t>二</a:t>
            </a:r>
            <a:r>
              <a:rPr lang="en-US" altLang="zh-CN" sz="2400" b="1" dirty="0">
                <a:solidFill>
                  <a:srgbClr val="1F497D"/>
                </a:solidFill>
                <a:latin typeface="Times New Roman" panose="02020603050405020304" pitchFamily="18" charset="0"/>
                <a:ea typeface="黑体" panose="02010609060101010101" pitchFamily="2" charset="-122"/>
              </a:rPr>
              <a:t>.</a:t>
            </a:r>
            <a:r>
              <a:rPr lang="zh-CN" altLang="en-US" sz="2400" b="1" dirty="0">
                <a:solidFill>
                  <a:srgbClr val="1F497D"/>
                </a:solidFill>
                <a:latin typeface="Times New Roman" panose="02020603050405020304" pitchFamily="18" charset="0"/>
                <a:ea typeface="黑体" panose="02010609060101010101" pitchFamily="2" charset="-122"/>
              </a:rPr>
              <a:t>高质量发展标准意识不放松</a:t>
            </a:r>
            <a:endParaRPr lang="zh-CN" altLang="en-US" sz="2400" b="1" dirty="0">
              <a:solidFill>
                <a:srgbClr val="1F497D"/>
              </a:solidFill>
              <a:latin typeface="Times New Roman" panose="02020603050405020304" pitchFamily="18" charset="0"/>
              <a:ea typeface="黑体" panose="02010609060101010101" pitchFamily="2" charset="-122"/>
            </a:endParaRPr>
          </a:p>
        </p:txBody>
      </p:sp>
      <p:sp>
        <p:nvSpPr>
          <p:cNvPr id="232465" name="Text Box 16"/>
          <p:cNvSpPr txBox="1">
            <a:spLocks noChangeArrowheads="1"/>
          </p:cNvSpPr>
          <p:nvPr/>
        </p:nvSpPr>
        <p:spPr bwMode="auto">
          <a:xfrm>
            <a:off x="3262148" y="3068548"/>
            <a:ext cx="1346844" cy="369332"/>
          </a:xfrm>
          <a:prstGeom prst="rect">
            <a:avLst/>
          </a:prstGeom>
          <a:noFill/>
          <a:ln w="9525">
            <a:noFill/>
            <a:miter lim="800000"/>
          </a:ln>
        </p:spPr>
        <p:txBody>
          <a:bodyPr wrap="none">
            <a:spAutoFit/>
          </a:bodyPr>
          <a:lstStyle/>
          <a:p>
            <a:pPr>
              <a:defRPr/>
            </a:pPr>
            <a:r>
              <a:rPr lang="zh-CN" altLang="en-US"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anose="02020603050405020304" pitchFamily="18" charset="0"/>
              </a:rPr>
              <a:t>转型有前途</a:t>
            </a:r>
            <a:endParaRPr lang="zh-CN" altLang="en-US"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anose="02020603050405020304" pitchFamily="18" charset="0"/>
            </a:endParaRPr>
          </a:p>
        </p:txBody>
      </p:sp>
      <p:sp>
        <p:nvSpPr>
          <p:cNvPr id="232466" name="Text Box 17"/>
          <p:cNvSpPr txBox="1">
            <a:spLocks noChangeArrowheads="1"/>
          </p:cNvSpPr>
          <p:nvPr/>
        </p:nvSpPr>
        <p:spPr bwMode="auto">
          <a:xfrm>
            <a:off x="4449292" y="2236198"/>
            <a:ext cx="1346844" cy="369332"/>
          </a:xfrm>
          <a:prstGeom prst="rect">
            <a:avLst/>
          </a:prstGeom>
          <a:noFill/>
          <a:ln w="9525">
            <a:noFill/>
            <a:miter lim="800000"/>
          </a:ln>
        </p:spPr>
        <p:txBody>
          <a:bodyPr wrap="none">
            <a:spAutoFit/>
          </a:bodyPr>
          <a:lstStyle/>
          <a:p>
            <a:pPr>
              <a:defRPr/>
            </a:pPr>
            <a:r>
              <a:rPr lang="zh-CN" altLang="en-US"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rPr>
              <a:t>就业有质量</a:t>
            </a:r>
            <a:endParaRPr lang="zh-CN" altLang="en-US"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endParaRPr>
          </a:p>
        </p:txBody>
      </p:sp>
      <p:sp>
        <p:nvSpPr>
          <p:cNvPr id="232467" name="Text Box 18"/>
          <p:cNvSpPr txBox="1">
            <a:spLocks noChangeArrowheads="1"/>
          </p:cNvSpPr>
          <p:nvPr/>
        </p:nvSpPr>
        <p:spPr bwMode="auto">
          <a:xfrm>
            <a:off x="303928" y="1388362"/>
            <a:ext cx="1346844" cy="369332"/>
          </a:xfrm>
          <a:prstGeom prst="rect">
            <a:avLst/>
          </a:prstGeom>
          <a:noFill/>
          <a:ln w="9525">
            <a:noFill/>
            <a:miter lim="800000"/>
          </a:ln>
        </p:spPr>
        <p:txBody>
          <a:bodyPr wrap="none">
            <a:spAutoFit/>
          </a:bodyPr>
          <a:lstStyle/>
          <a:p>
            <a:pPr>
              <a:defRPr/>
            </a:pPr>
            <a:r>
              <a:rPr lang="zh-CN" altLang="en-US" b="1" dirty="0">
                <a:ln w="18000">
                  <a:solidFill>
                    <a:srgbClr val="C0504D">
                      <a:satMod val="140000"/>
                    </a:srgbClr>
                  </a:solidFill>
                  <a:prstDash val="solid"/>
                  <a:miter lim="800000"/>
                </a:ln>
                <a:solidFill>
                  <a:srgbClr val="7030A0"/>
                </a:solidFill>
                <a:effectLst>
                  <a:outerShdw blurRad="25500" dist="23000" dir="7020000" algn="tl">
                    <a:srgbClr val="000000">
                      <a:alpha val="50000"/>
                    </a:srgbClr>
                  </a:outerShdw>
                </a:effectLst>
                <a:latin typeface="Times New Roman" panose="02020603050405020304" pitchFamily="18" charset="0"/>
              </a:rPr>
              <a:t>升学有希望</a:t>
            </a:r>
            <a:endParaRPr lang="zh-CN" altLang="en-US" b="1" dirty="0">
              <a:ln w="18000">
                <a:solidFill>
                  <a:srgbClr val="C0504D">
                    <a:satMod val="140000"/>
                  </a:srgbClr>
                </a:solidFill>
                <a:prstDash val="solid"/>
                <a:miter lim="800000"/>
              </a:ln>
              <a:solidFill>
                <a:srgbClr val="7030A0"/>
              </a:solidFill>
              <a:effectLst>
                <a:outerShdw blurRad="25500" dist="23000" dir="7020000" algn="tl">
                  <a:srgbClr val="000000">
                    <a:alpha val="50000"/>
                  </a:srgbClr>
                </a:outerShdw>
              </a:effectLst>
              <a:latin typeface="Times New Roman" panose="02020603050405020304" pitchFamily="18" charset="0"/>
            </a:endParaRPr>
          </a:p>
        </p:txBody>
      </p:sp>
      <p:sp>
        <p:nvSpPr>
          <p:cNvPr id="26" name="Text Box 36"/>
          <p:cNvSpPr txBox="1">
            <a:spLocks noChangeArrowheads="1"/>
          </p:cNvSpPr>
          <p:nvPr/>
        </p:nvSpPr>
        <p:spPr bwMode="gray">
          <a:xfrm>
            <a:off x="58423" y="1859724"/>
            <a:ext cx="2634151" cy="236372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nSpc>
                <a:spcPct val="130000"/>
              </a:lnSpc>
              <a:spcBef>
                <a:spcPct val="20000"/>
              </a:spcBef>
              <a:buClr>
                <a:srgbClr val="1F497D"/>
              </a:buClr>
              <a:buFont typeface="Wingdings" panose="05000000000000000000" pitchFamily="2" charset="2"/>
              <a:buNone/>
              <a:defRPr/>
            </a:pPr>
            <a:r>
              <a:rPr lang="en-US" altLang="zh-CN" dirty="0"/>
              <a:t>1.</a:t>
            </a:r>
            <a:r>
              <a:rPr lang="zh-CN" altLang="zh-CN" dirty="0"/>
              <a:t>中职教育成为职业教育的基础教育</a:t>
            </a:r>
            <a:endParaRPr lang="en-US" altLang="zh-CN" dirty="0"/>
          </a:p>
          <a:p>
            <a:pPr>
              <a:lnSpc>
                <a:spcPct val="130000"/>
              </a:lnSpc>
              <a:spcBef>
                <a:spcPct val="20000"/>
              </a:spcBef>
              <a:buClr>
                <a:srgbClr val="1F497D"/>
              </a:buClr>
              <a:buFont typeface="Wingdings" panose="05000000000000000000" pitchFamily="2" charset="2"/>
              <a:buNone/>
              <a:defRPr/>
            </a:pPr>
            <a:r>
              <a:rPr lang="en-US" altLang="zh-CN" dirty="0"/>
              <a:t>2.</a:t>
            </a:r>
            <a:r>
              <a:rPr lang="zh-CN" altLang="zh-CN" dirty="0"/>
              <a:t>对口升学是提升职业教育吸引力的有效手段</a:t>
            </a:r>
            <a:endParaRPr lang="en-US" altLang="zh-CN" dirty="0"/>
          </a:p>
          <a:p>
            <a:pPr>
              <a:lnSpc>
                <a:spcPct val="130000"/>
              </a:lnSpc>
              <a:spcBef>
                <a:spcPct val="20000"/>
              </a:spcBef>
              <a:buClr>
                <a:srgbClr val="1F497D"/>
              </a:buClr>
              <a:buFont typeface="Wingdings" panose="05000000000000000000" pitchFamily="2" charset="2"/>
              <a:buNone/>
              <a:defRPr/>
            </a:pPr>
            <a:r>
              <a:rPr lang="en-US" altLang="zh-CN" b="1" dirty="0">
                <a:solidFill>
                  <a:prstClr val="black"/>
                </a:solidFill>
                <a:latin typeface="Times New Roman" panose="02020603050405020304" pitchFamily="18" charset="0"/>
                <a:ea typeface="黑体" panose="02010609060101010101" pitchFamily="2" charset="-122"/>
              </a:rPr>
              <a:t>3.</a:t>
            </a:r>
            <a:r>
              <a:rPr lang="zh-CN" altLang="zh-CN" dirty="0"/>
              <a:t> “职教高考”制度本身还须完善</a:t>
            </a:r>
            <a:endParaRPr lang="zh-CN" altLang="en-US" b="1" dirty="0">
              <a:solidFill>
                <a:prstClr val="black"/>
              </a:solidFill>
              <a:latin typeface="Times New Roman" panose="02020603050405020304" pitchFamily="18" charset="0"/>
              <a:ea typeface="黑体" panose="02010609060101010101" pitchFamily="2" charset="-122"/>
            </a:endParaRPr>
          </a:p>
        </p:txBody>
      </p:sp>
      <p:sp>
        <p:nvSpPr>
          <p:cNvPr id="6168" name="Text Box 39"/>
          <p:cNvSpPr txBox="1">
            <a:spLocks noChangeArrowheads="1"/>
          </p:cNvSpPr>
          <p:nvPr/>
        </p:nvSpPr>
        <p:spPr bwMode="gray">
          <a:xfrm>
            <a:off x="395536" y="3441051"/>
            <a:ext cx="5400600" cy="1698927"/>
          </a:xfrm>
          <a:prstGeom prst="rect">
            <a:avLst/>
          </a:prstGeom>
          <a:blipFill>
            <a:blip r:embed="rId1"/>
            <a:tile tx="0" ty="0" sx="100000" sy="100000" flip="none" algn="tl"/>
          </a:blipFill>
          <a:ln w="9525" algn="ctr">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130000"/>
              </a:lnSpc>
              <a:spcBef>
                <a:spcPct val="20000"/>
              </a:spcBef>
              <a:buClr>
                <a:srgbClr val="1F497D"/>
              </a:buClr>
              <a:buFont typeface="Wingdings" panose="05000000000000000000" pitchFamily="2" charset="2"/>
              <a:buNone/>
              <a:defRPr/>
            </a:pPr>
            <a:r>
              <a:rPr lang="zh-CN" altLang="zh-CN" b="1" dirty="0">
                <a:solidFill>
                  <a:srgbClr val="FF0000"/>
                </a:solidFill>
              </a:rPr>
              <a:t>横向融通机制是中职教育发展的短板</a:t>
            </a:r>
            <a:endParaRPr lang="en-US" altLang="zh-CN" b="1" dirty="0">
              <a:solidFill>
                <a:srgbClr val="FF0000"/>
              </a:solidFill>
            </a:endParaRPr>
          </a:p>
          <a:p>
            <a:pPr>
              <a:lnSpc>
                <a:spcPct val="130000"/>
              </a:lnSpc>
              <a:spcBef>
                <a:spcPct val="20000"/>
              </a:spcBef>
              <a:buClr>
                <a:srgbClr val="1F497D"/>
              </a:buClr>
              <a:buFont typeface="Wingdings" panose="05000000000000000000" pitchFamily="2" charset="2"/>
              <a:buNone/>
              <a:defRPr/>
            </a:pPr>
            <a:r>
              <a:rPr lang="en-US" altLang="zh-CN" dirty="0"/>
              <a:t>1.</a:t>
            </a:r>
            <a:r>
              <a:rPr lang="zh-CN" altLang="zh-CN" dirty="0"/>
              <a:t>大幅增加应用型本科和职业本科的招生人数</a:t>
            </a:r>
            <a:endParaRPr lang="en-US" altLang="zh-CN" dirty="0"/>
          </a:p>
          <a:p>
            <a:pPr>
              <a:lnSpc>
                <a:spcPct val="130000"/>
              </a:lnSpc>
              <a:spcBef>
                <a:spcPct val="20000"/>
              </a:spcBef>
              <a:buClr>
                <a:srgbClr val="1F497D"/>
              </a:buClr>
              <a:buFont typeface="Wingdings" panose="05000000000000000000" pitchFamily="2" charset="2"/>
              <a:buNone/>
              <a:defRPr/>
            </a:pPr>
            <a:r>
              <a:rPr lang="en-US" altLang="zh-CN" dirty="0"/>
              <a:t>2.</a:t>
            </a:r>
            <a:r>
              <a:rPr lang="zh-CN" altLang="zh-CN" dirty="0"/>
              <a:t>政府层面应该加大政策供给力度</a:t>
            </a:r>
            <a:endParaRPr lang="en-US" altLang="zh-CN" dirty="0"/>
          </a:p>
          <a:p>
            <a:pPr>
              <a:lnSpc>
                <a:spcPct val="130000"/>
              </a:lnSpc>
              <a:spcBef>
                <a:spcPct val="20000"/>
              </a:spcBef>
              <a:buClr>
                <a:srgbClr val="1F497D"/>
              </a:buClr>
              <a:buFont typeface="Wingdings" panose="05000000000000000000" pitchFamily="2" charset="2"/>
              <a:buNone/>
              <a:defRPr/>
            </a:pPr>
            <a:r>
              <a:rPr lang="en-US" altLang="zh-CN" dirty="0"/>
              <a:t>3.</a:t>
            </a:r>
            <a:r>
              <a:rPr lang="zh-CN" altLang="zh-CN" dirty="0"/>
              <a:t>中职学校更应该主动作为</a:t>
            </a:r>
            <a:r>
              <a:rPr lang="en-US" altLang="zh-CN" dirty="0"/>
              <a:t>,</a:t>
            </a:r>
            <a:r>
              <a:rPr lang="zh-CN" altLang="zh-CN" dirty="0"/>
              <a:t>提升中职教育教学质量</a:t>
            </a:r>
            <a:endParaRPr lang="zh-CN" altLang="zh-CN" dirty="0"/>
          </a:p>
        </p:txBody>
      </p:sp>
      <p:sp>
        <p:nvSpPr>
          <p:cNvPr id="24" name="矩形 23"/>
          <p:cNvSpPr/>
          <p:nvPr/>
        </p:nvSpPr>
        <p:spPr>
          <a:xfrm>
            <a:off x="4644008" y="2653143"/>
            <a:ext cx="4490471" cy="2308324"/>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zh-CN" altLang="zh-CN" dirty="0"/>
              <a:t>以升学增强</a:t>
            </a:r>
            <a:r>
              <a:rPr lang="zh-CN" altLang="zh-CN" dirty="0">
                <a:solidFill>
                  <a:srgbClr val="FF0000"/>
                </a:solidFill>
              </a:rPr>
              <a:t>吸引力</a:t>
            </a:r>
            <a:r>
              <a:rPr lang="zh-CN" altLang="zh-CN" dirty="0"/>
              <a:t>，以就业扩大</a:t>
            </a:r>
            <a:r>
              <a:rPr lang="zh-CN" altLang="zh-CN" dirty="0">
                <a:solidFill>
                  <a:srgbClr val="FF0000"/>
                </a:solidFill>
              </a:rPr>
              <a:t>影响力</a:t>
            </a:r>
            <a:endParaRPr lang="en-US" altLang="zh-CN" dirty="0">
              <a:solidFill>
                <a:srgbClr val="FF0000"/>
              </a:solidFill>
            </a:endParaRPr>
          </a:p>
          <a:p>
            <a:r>
              <a:rPr lang="en-US" altLang="zh-CN" dirty="0"/>
              <a:t>        </a:t>
            </a:r>
            <a:r>
              <a:rPr lang="zh-CN" altLang="zh-CN" dirty="0"/>
              <a:t>中职教育必须和行业企业需求结合，和地方经济发展互动，才能形成良性发展，政策层面的支持，政府行为的引导，更需要学校层面的积极作为</a:t>
            </a:r>
            <a:endParaRPr lang="en-US" altLang="zh-CN" dirty="0"/>
          </a:p>
          <a:p>
            <a:r>
              <a:rPr lang="en-US" altLang="zh-CN" dirty="0"/>
              <a:t>        </a:t>
            </a:r>
            <a:r>
              <a:rPr lang="zh-CN" altLang="zh-CN" dirty="0"/>
              <a:t>不考虑中高职衔接、脱离企业需求的专业开设和课程教学，是另一种没有高考指挥棒和统一教育评价的“应试教育”</a:t>
            </a:r>
            <a:endParaRPr lang="zh-CN" altLang="en-US" dirty="0">
              <a:solidFill>
                <a:srgbClr val="FF0000"/>
              </a:solidFill>
            </a:endParaRPr>
          </a:p>
        </p:txBody>
      </p:sp>
      <p:sp>
        <p:nvSpPr>
          <p:cNvPr id="2" name="矩形 1"/>
          <p:cNvSpPr/>
          <p:nvPr/>
        </p:nvSpPr>
        <p:spPr>
          <a:xfrm>
            <a:off x="6070878" y="1363824"/>
            <a:ext cx="3073122" cy="286232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zh-CN" altLang="zh-CN" dirty="0">
                <a:solidFill>
                  <a:srgbClr val="FF0000"/>
                </a:solidFill>
              </a:rPr>
              <a:t>中职教育发展的低质量已经成为职业教育发展的瓶颈</a:t>
            </a:r>
            <a:endParaRPr lang="en-US" altLang="zh-CN" dirty="0">
              <a:solidFill>
                <a:srgbClr val="FF0000"/>
              </a:solidFill>
            </a:endParaRPr>
          </a:p>
          <a:p>
            <a:r>
              <a:rPr lang="en-US" altLang="zh-CN" dirty="0"/>
              <a:t>         </a:t>
            </a:r>
            <a:r>
              <a:rPr lang="zh-CN" altLang="zh-CN" b="1" dirty="0">
                <a:solidFill>
                  <a:srgbClr val="FF0000"/>
                </a:solidFill>
              </a:rPr>
              <a:t>职业教育一体化发展格局</a:t>
            </a:r>
            <a:r>
              <a:rPr lang="zh-CN" altLang="zh-CN" dirty="0"/>
              <a:t>的形成，意味着职业教育的高质量发展真正落地，类型教育真正成型，职普融通顺利实现，技能人才发展通道真正建立，职业教育服务经济社会发展的目标真正实现</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to="" calcmode="lin" valueType="num">
                                      <p:cBhvr>
                                        <p:cTn id="7" dur="1" fill="hold"/>
                                        <p:tgtEl>
                                          <p:spTgt spid="26"/>
                                        </p:tgtEl>
                                      </p:cBhvr>
                                    </p:anim>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26"/>
                                        </p:tgtEl>
                                      </p:cBhvr>
                                    </p:animEffect>
                                    <p:set>
                                      <p:cBhvr>
                                        <p:cTn id="12" dur="1" fill="hold">
                                          <p:stCondLst>
                                            <p:cond delay="499"/>
                                          </p:stCondLst>
                                        </p:cTn>
                                        <p:tgtEl>
                                          <p:spTgt spid="26"/>
                                        </p:tgtEl>
                                        <p:attrNameLst>
                                          <p:attrName>style.visibility</p:attrName>
                                        </p:attrNameLst>
                                      </p:cBhvr>
                                      <p:to>
                                        <p:strVal val="hidden"/>
                                      </p:to>
                                    </p:set>
                                  </p:childTnLst>
                                </p:cTn>
                              </p:par>
                            </p:childTnLst>
                          </p:cTn>
                        </p:par>
                        <p:par>
                          <p:cTn id="13" fill="hold">
                            <p:stCondLst>
                              <p:cond delay="500"/>
                            </p:stCondLst>
                            <p:childTnLst>
                              <p:par>
                                <p:cTn id="14" presetID="24" presetClass="entr" presetSubtype="0" fill="hold" nodeType="afterEffect">
                                  <p:stCondLst>
                                    <p:cond delay="0"/>
                                  </p:stCondLst>
                                  <p:childTnLst>
                                    <p:set>
                                      <p:cBhvr>
                                        <p:cTn id="15" dur="1" fill="hold">
                                          <p:stCondLst>
                                            <p:cond delay="0"/>
                                          </p:stCondLst>
                                        </p:cTn>
                                        <p:tgtEl>
                                          <p:spTgt spid="6168"/>
                                        </p:tgtEl>
                                        <p:attrNameLst>
                                          <p:attrName>style.visibility</p:attrName>
                                        </p:attrNameLst>
                                      </p:cBhvr>
                                      <p:to>
                                        <p:strVal val="visible"/>
                                      </p:to>
                                    </p:set>
                                    <p:anim to="" calcmode="lin" valueType="num">
                                      <p:cBhvr>
                                        <p:cTn id="16" dur="1" fill="hold"/>
                                        <p:tgtEl>
                                          <p:spTgt spid="6168"/>
                                        </p:tgtEl>
                                      </p:cBhvr>
                                    </p:anim>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6168"/>
                                        </p:tgtEl>
                                      </p:cBhvr>
                                    </p:animEffect>
                                    <p:set>
                                      <p:cBhvr>
                                        <p:cTn id="21" dur="1" fill="hold">
                                          <p:stCondLst>
                                            <p:cond delay="499"/>
                                          </p:stCondLst>
                                        </p:cTn>
                                        <p:tgtEl>
                                          <p:spTgt spid="616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circle(in)">
                                      <p:cBhvr>
                                        <p:cTn id="26" dur="20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grpId="1" nodeType="clickEffect">
                                  <p:stCondLst>
                                    <p:cond delay="0"/>
                                  </p:stCondLst>
                                  <p:childTnLst>
                                    <p:animEffect transition="out" filter="randombar(horizontal)">
                                      <p:cBhvr>
                                        <p:cTn id="30" dur="500"/>
                                        <p:tgtEl>
                                          <p:spTgt spid="24"/>
                                        </p:tgtEl>
                                      </p:cBhvr>
                                    </p:animEffect>
                                    <p:set>
                                      <p:cBhvr>
                                        <p:cTn id="31" dur="1" fill="hold">
                                          <p:stCondLst>
                                            <p:cond delay="499"/>
                                          </p:stCondLst>
                                        </p:cTn>
                                        <p:tgtEl>
                                          <p:spTgt spid="24"/>
                                        </p:tgtEl>
                                        <p:attrNameLst>
                                          <p:attrName>style.visibility</p:attrName>
                                        </p:attrNameLst>
                                      </p:cBhvr>
                                      <p:to>
                                        <p:strVal val="hidden"/>
                                      </p:to>
                                    </p:set>
                                  </p:childTnLst>
                                </p:cTn>
                              </p:par>
                            </p:childTnLst>
                          </p:cTn>
                        </p:par>
                        <p:par>
                          <p:cTn id="32" fill="hold">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日期占位符 3"/>
          <p:cNvSpPr>
            <a:spLocks noGrp="1"/>
          </p:cNvSpPr>
          <p:nvPr>
            <p:ph type="dt" sz="quarter" idx="10"/>
          </p:nvPr>
        </p:nvSpPr>
        <p:spPr/>
        <p:txBody>
          <a:bodyPr/>
          <a:lstStyle/>
          <a:p>
            <a:pPr>
              <a:defRPr/>
            </a:pPr>
            <a:fld id="{AA62F7E1-98F1-4564-8B2C-DC9FA224D4B1}" type="datetime1">
              <a:rPr lang="en-US" altLang="zh-CN">
                <a:solidFill>
                  <a:prstClr val="black">
                    <a:tint val="75000"/>
                  </a:prstClr>
                </a:solidFill>
              </a:rPr>
            </a:fld>
            <a:endParaRPr lang="en-US" altLang="zh-CN">
              <a:solidFill>
                <a:prstClr val="black">
                  <a:tint val="75000"/>
                </a:prstClr>
              </a:solidFill>
            </a:endParaRPr>
          </a:p>
        </p:txBody>
      </p:sp>
      <p:sp>
        <p:nvSpPr>
          <p:cNvPr id="25" name="灯片编号占位符 5"/>
          <p:cNvSpPr>
            <a:spLocks noGrp="1"/>
          </p:cNvSpPr>
          <p:nvPr>
            <p:ph type="sldNum" sz="quarter" idx="12"/>
          </p:nvPr>
        </p:nvSpPr>
        <p:spPr/>
        <p:txBody>
          <a:bodyPr/>
          <a:lstStyle/>
          <a:p>
            <a:pPr>
              <a:defRPr/>
            </a:pPr>
            <a:fld id="{F0EC8842-8DE4-4293-BE7E-5EF34D750353}" type="slidenum">
              <a:rPr lang="en-US" altLang="zh-CN">
                <a:solidFill>
                  <a:prstClr val="black">
                    <a:tint val="75000"/>
                  </a:prstClr>
                </a:solidFill>
              </a:rPr>
            </a:fld>
            <a:endParaRPr lang="en-US" altLang="zh-CN">
              <a:solidFill>
                <a:prstClr val="black">
                  <a:tint val="75000"/>
                </a:prstClr>
              </a:solidFill>
            </a:endParaRPr>
          </a:p>
        </p:txBody>
      </p:sp>
      <p:sp>
        <p:nvSpPr>
          <p:cNvPr id="6148" name="Rectangle 2"/>
          <p:cNvSpPr>
            <a:spLocks noGrp="1" noChangeArrowheads="1"/>
          </p:cNvSpPr>
          <p:nvPr>
            <p:ph type="title"/>
          </p:nvPr>
        </p:nvSpPr>
        <p:spPr>
          <a:xfrm>
            <a:off x="331488" y="63781"/>
            <a:ext cx="3757613" cy="651272"/>
          </a:xfrm>
        </p:spPr>
        <p:txBody>
          <a:bodyPr/>
          <a:lstStyle/>
          <a:p>
            <a:pPr>
              <a:defRPr/>
            </a:pPr>
            <a:r>
              <a:rPr lang="en-US" altLang="zh-CN" sz="3600" u="sng" dirty="0">
                <a:uFill>
                  <a:solidFill>
                    <a:srgbClr val="FF0000"/>
                  </a:solidFill>
                </a:uFill>
                <a:latin typeface="微软雅黑" panose="020B0503020204020204" pitchFamily="34" charset="-122"/>
                <a:ea typeface="微软雅黑" panose="020B0503020204020204" pitchFamily="34" charset="-122"/>
              </a:rPr>
              <a:t>3</a:t>
            </a:r>
            <a:r>
              <a:rPr lang="zh-CN" altLang="en-US" sz="3600" u="sng" dirty="0">
                <a:uFill>
                  <a:solidFill>
                    <a:srgbClr val="FF0000"/>
                  </a:solidFill>
                </a:uFill>
                <a:latin typeface="微软雅黑" panose="020B0503020204020204" pitchFamily="34" charset="-122"/>
                <a:ea typeface="微软雅黑" panose="020B0503020204020204" pitchFamily="34" charset="-122"/>
              </a:rPr>
              <a:t>、观点交流</a:t>
            </a:r>
            <a:endParaRPr lang="zh-CN" altLang="zh-CN" sz="3600" u="sng" dirty="0">
              <a:uFill>
                <a:solidFill>
                  <a:srgbClr val="FF0000"/>
                </a:solidFill>
              </a:uFill>
              <a:latin typeface="微软雅黑" panose="020B0503020204020204" pitchFamily="34" charset="-122"/>
              <a:ea typeface="微软雅黑" panose="020B0503020204020204" pitchFamily="34" charset="-122"/>
            </a:endParaRPr>
          </a:p>
        </p:txBody>
      </p:sp>
      <p:sp>
        <p:nvSpPr>
          <p:cNvPr id="6157" name="Text Box 11"/>
          <p:cNvSpPr txBox="1">
            <a:spLocks noChangeArrowheads="1"/>
          </p:cNvSpPr>
          <p:nvPr/>
        </p:nvSpPr>
        <p:spPr bwMode="gray">
          <a:xfrm>
            <a:off x="7132209" y="715050"/>
            <a:ext cx="351378" cy="369332"/>
          </a:xfrm>
          <a:prstGeom prst="rect">
            <a:avLst/>
          </a:prstGeom>
          <a:noFill/>
          <a:ln w="9525" algn="ctr">
            <a:noFill/>
            <a:miter lim="800000"/>
          </a:ln>
        </p:spPr>
        <p:txBody>
          <a:bodyPr wrap="none">
            <a:spAutoFit/>
          </a:bodyPr>
          <a:lstStyle/>
          <a:p>
            <a:pPr algn="ctr" eaLnBrk="0" hangingPunct="0"/>
            <a:r>
              <a:rPr lang="en-US" altLang="zh-CN" b="1" dirty="0">
                <a:solidFill>
                  <a:srgbClr val="FFFFFF"/>
                </a:solidFill>
                <a:latin typeface="Arial" panose="020B0604020202020204" pitchFamily="34" charset="0"/>
                <a:cs typeface="Arial" panose="020B0604020202020204" pitchFamily="34" charset="0"/>
              </a:rPr>
              <a:t>D</a:t>
            </a:r>
            <a:endParaRPr lang="en-US" altLang="zh-CN" b="1" dirty="0">
              <a:solidFill>
                <a:srgbClr val="FFFFFF"/>
              </a:solidFill>
              <a:latin typeface="Arial" panose="020B0604020202020204" pitchFamily="34" charset="0"/>
              <a:cs typeface="Arial" panose="020B0604020202020204" pitchFamily="34" charset="0"/>
            </a:endParaRPr>
          </a:p>
        </p:txBody>
      </p:sp>
      <p:sp>
        <p:nvSpPr>
          <p:cNvPr id="4" name="文本框 3"/>
          <p:cNvSpPr txBox="1"/>
          <p:nvPr/>
        </p:nvSpPr>
        <p:spPr>
          <a:xfrm>
            <a:off x="835926" y="832812"/>
            <a:ext cx="3060675" cy="347787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altLang="zh-CN" sz="2000" kern="100" dirty="0">
                <a:effectLst/>
                <a:ea typeface="宋体" panose="02010600030101010101" pitchFamily="2" charset="-122"/>
                <a:cs typeface="宋体" panose="02010600030101010101" pitchFamily="2" charset="-122"/>
              </a:rPr>
              <a:t>         </a:t>
            </a:r>
            <a:r>
              <a:rPr lang="zh-CN" altLang="zh-CN" sz="2000" kern="100" dirty="0">
                <a:effectLst/>
                <a:ea typeface="宋体" panose="02010600030101010101" pitchFamily="2" charset="-122"/>
                <a:cs typeface="宋体" panose="02010600030101010101" pitchFamily="2" charset="-122"/>
              </a:rPr>
              <a:t>没有中职教育的高质量发展，职业教育就很难得到社会的认可，职业教育的吸引力和影响力也就不可能和普通教育相提并论。国家职业教育战略已经确立，现代职业教育体系的</a:t>
            </a:r>
            <a:r>
              <a:rPr lang="zh-CN" altLang="zh-CN" sz="2000" b="1" kern="100" dirty="0">
                <a:solidFill>
                  <a:srgbClr val="FF0000"/>
                </a:solidFill>
                <a:effectLst/>
                <a:ea typeface="宋体" panose="02010600030101010101" pitchFamily="2" charset="-122"/>
                <a:cs typeface="宋体" panose="02010600030101010101" pitchFamily="2" charset="-122"/>
              </a:rPr>
              <a:t>顶层设计基本完成</a:t>
            </a:r>
            <a:r>
              <a:rPr lang="zh-CN" altLang="zh-CN" sz="2000" kern="100" dirty="0">
                <a:effectLst/>
                <a:ea typeface="宋体" panose="02010600030101010101" pitchFamily="2" charset="-122"/>
                <a:cs typeface="宋体" panose="02010600030101010101" pitchFamily="2" charset="-122"/>
              </a:rPr>
              <a:t>，发展职业教育尤其是中职教育，关键还是在</a:t>
            </a:r>
            <a:r>
              <a:rPr lang="zh-CN" altLang="zh-CN" sz="2000" b="1" kern="100" dirty="0">
                <a:solidFill>
                  <a:srgbClr val="FF0000"/>
                </a:solidFill>
                <a:effectLst/>
                <a:ea typeface="宋体" panose="02010600030101010101" pitchFamily="2" charset="-122"/>
                <a:cs typeface="宋体" panose="02010600030101010101" pitchFamily="2" charset="-122"/>
              </a:rPr>
              <a:t>地方政府</a:t>
            </a:r>
            <a:r>
              <a:rPr lang="zh-CN" altLang="zh-CN" sz="2000" kern="100" dirty="0">
                <a:effectLst/>
                <a:ea typeface="宋体" panose="02010600030101010101" pitchFamily="2" charset="-122"/>
                <a:cs typeface="宋体" panose="02010600030101010101" pitchFamily="2" charset="-122"/>
              </a:rPr>
              <a:t>和</a:t>
            </a:r>
            <a:r>
              <a:rPr lang="zh-CN" altLang="zh-CN" sz="2000" b="1" kern="100" dirty="0">
                <a:solidFill>
                  <a:srgbClr val="FF0000"/>
                </a:solidFill>
                <a:effectLst/>
                <a:ea typeface="宋体" panose="02010600030101010101" pitchFamily="2" charset="-122"/>
                <a:cs typeface="宋体" panose="02010600030101010101" pitchFamily="2" charset="-122"/>
              </a:rPr>
              <a:t>中职学校</a:t>
            </a:r>
            <a:endParaRPr lang="en-US" altLang="zh-CN" sz="2000" kern="100" dirty="0">
              <a:effectLst/>
              <a:ea typeface="宋体" panose="02010600030101010101" pitchFamily="2" charset="-122"/>
              <a:cs typeface="宋体" panose="02010600030101010101" pitchFamily="2" charset="-122"/>
            </a:endParaRPr>
          </a:p>
        </p:txBody>
      </p:sp>
      <p:sp>
        <p:nvSpPr>
          <p:cNvPr id="7" name="矩形 6"/>
          <p:cNvSpPr/>
          <p:nvPr/>
        </p:nvSpPr>
        <p:spPr>
          <a:xfrm>
            <a:off x="4342381" y="1129019"/>
            <a:ext cx="1112484" cy="2208874"/>
          </a:xfrm>
          <a:prstGeom prst="rect">
            <a:avLst/>
          </a:prstGeom>
          <a:noFill/>
          <a:ln>
            <a:noFill/>
          </a:ln>
          <a:scene3d>
            <a:camera prst="orthographicFront"/>
            <a:lightRig rig="threePt" dir="t"/>
          </a:scene3d>
          <a:sp3d>
            <a:bevelT w="114300" prst="artDeco"/>
          </a:sp3d>
        </p:spPr>
        <p:txBody>
          <a:bodyPr wrap="none" lIns="91440" tIns="45720" rIns="91440" bIns="45720">
            <a:spAutoFit/>
          </a:bodyPr>
          <a:lstStyle/>
          <a:p>
            <a:pPr indent="306070" algn="just">
              <a:lnSpc>
                <a:spcPct val="150000"/>
              </a:lnSpc>
            </a:pPr>
            <a:r>
              <a:rPr lang="zh-CN" altLang="zh-CN" sz="4800" b="1" kern="100" dirty="0">
                <a:ln w="6600">
                  <a:solidFill>
                    <a:schemeClr val="accent2"/>
                  </a:solidFill>
                  <a:prstDash val="solid"/>
                </a:ln>
                <a:solidFill>
                  <a:srgbClr val="FF0000"/>
                </a:solidFill>
                <a:effectLst>
                  <a:outerShdw dist="38100" dir="2700000" algn="tl" rotWithShape="0">
                    <a:schemeClr val="accent2"/>
                  </a:outerShdw>
                </a:effectLst>
                <a:latin typeface="方正粗黑宋简体" panose="02000000000000000000" pitchFamily="2" charset="-122"/>
                <a:ea typeface="方正粗黑宋简体" panose="02000000000000000000" pitchFamily="2" charset="-122"/>
                <a:cs typeface="宋体" panose="02010600030101010101" pitchFamily="2" charset="-122"/>
              </a:rPr>
              <a:t>结</a:t>
            </a:r>
            <a:endParaRPr lang="en-US" altLang="zh-CN" sz="4800" b="1" kern="100" dirty="0">
              <a:ln w="6600">
                <a:solidFill>
                  <a:schemeClr val="accent2"/>
                </a:solidFill>
                <a:prstDash val="solid"/>
              </a:ln>
              <a:solidFill>
                <a:srgbClr val="FF0000"/>
              </a:solidFill>
              <a:effectLst>
                <a:outerShdw dist="38100" dir="2700000" algn="tl" rotWithShape="0">
                  <a:schemeClr val="accent2"/>
                </a:outerShdw>
              </a:effectLst>
              <a:latin typeface="方正粗黑宋简体" panose="02000000000000000000" pitchFamily="2" charset="-122"/>
              <a:ea typeface="方正粗黑宋简体" panose="02000000000000000000" pitchFamily="2" charset="-122"/>
              <a:cs typeface="宋体" panose="02010600030101010101" pitchFamily="2" charset="-122"/>
            </a:endParaRPr>
          </a:p>
          <a:p>
            <a:pPr indent="306070" algn="just">
              <a:lnSpc>
                <a:spcPct val="150000"/>
              </a:lnSpc>
            </a:pPr>
            <a:r>
              <a:rPr lang="zh-CN" altLang="zh-CN" sz="4800" b="1" kern="100" dirty="0">
                <a:ln w="6600">
                  <a:solidFill>
                    <a:schemeClr val="accent2"/>
                  </a:solidFill>
                  <a:prstDash val="solid"/>
                </a:ln>
                <a:solidFill>
                  <a:srgbClr val="FF0000"/>
                </a:solidFill>
                <a:effectLst>
                  <a:outerShdw dist="38100" dir="2700000" algn="tl" rotWithShape="0">
                    <a:schemeClr val="accent2"/>
                  </a:outerShdw>
                </a:effectLst>
                <a:latin typeface="方正粗黑宋简体" panose="02000000000000000000" pitchFamily="2" charset="-122"/>
                <a:ea typeface="方正粗黑宋简体" panose="02000000000000000000" pitchFamily="2" charset="-122"/>
                <a:cs typeface="宋体" panose="02010600030101010101" pitchFamily="2" charset="-122"/>
              </a:rPr>
              <a:t>语</a:t>
            </a:r>
            <a:endParaRPr lang="zh-CN" altLang="zh-CN" sz="4800" b="1" kern="100" dirty="0">
              <a:ln w="6600">
                <a:solidFill>
                  <a:schemeClr val="accent2"/>
                </a:solidFill>
                <a:prstDash val="solid"/>
              </a:ln>
              <a:solidFill>
                <a:srgbClr val="FF0000"/>
              </a:solidFill>
              <a:effectLst>
                <a:outerShdw dist="38100" dir="2700000" algn="tl" rotWithShape="0">
                  <a:schemeClr val="accent2"/>
                </a:outerShdw>
              </a:effectLst>
              <a:latin typeface="方正粗黑宋简体" panose="02000000000000000000" pitchFamily="2" charset="-122"/>
              <a:ea typeface="方正粗黑宋简体" panose="02000000000000000000" pitchFamily="2" charset="-122"/>
              <a:cs typeface="Times New Roman" panose="02020603050405020304" pitchFamily="18" charset="0"/>
            </a:endParaRPr>
          </a:p>
        </p:txBody>
      </p:sp>
      <p:sp>
        <p:nvSpPr>
          <p:cNvPr id="9" name="文本框 8"/>
          <p:cNvSpPr txBox="1"/>
          <p:nvPr/>
        </p:nvSpPr>
        <p:spPr>
          <a:xfrm>
            <a:off x="457200" y="4381372"/>
            <a:ext cx="8507288" cy="70788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zh-CN" altLang="zh-CN" sz="2000" b="1" kern="100" dirty="0">
                <a:effectLst/>
                <a:latin typeface="华文新魏" panose="02010800040101010101" pitchFamily="2" charset="-122"/>
                <a:ea typeface="华文新魏" panose="02010800040101010101" pitchFamily="2" charset="-122"/>
                <a:cs typeface="宋体" panose="02010600030101010101" pitchFamily="2" charset="-122"/>
              </a:rPr>
              <a:t>“政府有作为，职校有创新，领导有担当，校长有情怀”，开创新时代中职教育的壮丽蓝图。</a:t>
            </a:r>
            <a:endParaRPr lang="zh-CN" altLang="en-US" sz="2000" b="1" dirty="0">
              <a:latin typeface="华文新魏" panose="02010800040101010101" pitchFamily="2" charset="-122"/>
              <a:ea typeface="华文新魏" panose="02010800040101010101" pitchFamily="2" charset="-122"/>
            </a:endParaRPr>
          </a:p>
        </p:txBody>
      </p:sp>
      <p:sp>
        <p:nvSpPr>
          <p:cNvPr id="11" name="文本框 10"/>
          <p:cNvSpPr txBox="1"/>
          <p:nvPr/>
        </p:nvSpPr>
        <p:spPr>
          <a:xfrm>
            <a:off x="6119766" y="1040290"/>
            <a:ext cx="2376264" cy="1015663"/>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zh-CN" altLang="en-US" sz="2000" b="1" kern="100" dirty="0">
                <a:solidFill>
                  <a:srgbClr val="FF0000"/>
                </a:solidFill>
                <a:effectLst/>
                <a:ea typeface="宋体" panose="02010600030101010101" pitchFamily="2" charset="-122"/>
                <a:cs typeface="宋体" panose="02010600030101010101" pitchFamily="2" charset="-122"/>
              </a:rPr>
              <a:t>地方</a:t>
            </a:r>
            <a:r>
              <a:rPr lang="zh-CN" altLang="zh-CN" sz="2000" b="1" kern="100" dirty="0">
                <a:solidFill>
                  <a:srgbClr val="FF0000"/>
                </a:solidFill>
                <a:effectLst/>
                <a:ea typeface="宋体" panose="02010600030101010101" pitchFamily="2" charset="-122"/>
                <a:cs typeface="宋体" panose="02010600030101010101" pitchFamily="2" charset="-122"/>
              </a:rPr>
              <a:t>政府</a:t>
            </a:r>
            <a:r>
              <a:rPr lang="zh-CN" altLang="zh-CN" sz="2000" kern="100" dirty="0">
                <a:effectLst/>
                <a:ea typeface="宋体" panose="02010600030101010101" pitchFamily="2" charset="-122"/>
                <a:cs typeface="宋体" panose="02010600030101010101" pitchFamily="2" charset="-122"/>
              </a:rPr>
              <a:t>需要进行职教资源整合，以整合促发展</a:t>
            </a:r>
            <a:endParaRPr lang="zh-CN" altLang="en-US" sz="2000" dirty="0"/>
          </a:p>
        </p:txBody>
      </p:sp>
      <p:sp>
        <p:nvSpPr>
          <p:cNvPr id="13" name="文本框 12"/>
          <p:cNvSpPr txBox="1"/>
          <p:nvPr/>
        </p:nvSpPr>
        <p:spPr>
          <a:xfrm>
            <a:off x="5738106" y="2512353"/>
            <a:ext cx="3456384" cy="1477328"/>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zh-CN" altLang="zh-CN" sz="1800" b="1" kern="100" dirty="0">
                <a:solidFill>
                  <a:srgbClr val="FF0000"/>
                </a:solidFill>
                <a:effectLst/>
                <a:ea typeface="宋体" panose="02010600030101010101" pitchFamily="2" charset="-122"/>
                <a:cs typeface="宋体" panose="02010600030101010101" pitchFamily="2" charset="-122"/>
              </a:rPr>
              <a:t>中职学校</a:t>
            </a:r>
            <a:r>
              <a:rPr lang="zh-CN" altLang="zh-CN" sz="1800" kern="100" dirty="0">
                <a:effectLst/>
                <a:ea typeface="宋体" panose="02010600030101010101" pitchFamily="2" charset="-122"/>
                <a:cs typeface="宋体" panose="02010600030101010101" pitchFamily="2" charset="-122"/>
              </a:rPr>
              <a:t>应该主动作为，增强适应性，积极推动改革，探索高质量发展的内涵建设，校企合作、产教融合制定职教人才培养评价机制，以创新促发展；</a:t>
            </a:r>
            <a:endParaRPr lang="zh-CN" altLang="en-US" dirty="0"/>
          </a:p>
        </p:txBody>
      </p:sp>
      <p:grpSp>
        <p:nvGrpSpPr>
          <p:cNvPr id="14" name="Group 9"/>
          <p:cNvGrpSpPr/>
          <p:nvPr/>
        </p:nvGrpSpPr>
        <p:grpSpPr bwMode="auto">
          <a:xfrm>
            <a:off x="3909941" y="1707654"/>
            <a:ext cx="1648768" cy="1303596"/>
            <a:chOff x="1438" y="1007"/>
            <a:chExt cx="2280" cy="2928"/>
          </a:xfrm>
        </p:grpSpPr>
        <p:sp>
          <p:nvSpPr>
            <p:cNvPr id="15" name="Freeform 10"/>
            <p:cNvSpPr/>
            <p:nvPr/>
          </p:nvSpPr>
          <p:spPr bwMode="auto">
            <a:xfrm rot="5400000">
              <a:off x="1387" y="2239"/>
              <a:ext cx="1747" cy="1645"/>
            </a:xfrm>
            <a:custGeom>
              <a:avLst/>
              <a:gdLst>
                <a:gd name="T0" fmla="*/ 38 w 2750"/>
                <a:gd name="T1" fmla="*/ 39 h 1733"/>
                <a:gd name="T2" fmla="*/ 41 w 2750"/>
                <a:gd name="T3" fmla="*/ 117 h 1733"/>
                <a:gd name="T4" fmla="*/ 45 w 2750"/>
                <a:gd name="T5" fmla="*/ 197 h 1733"/>
                <a:gd name="T6" fmla="*/ 48 w 2750"/>
                <a:gd name="T7" fmla="*/ 279 h 1733"/>
                <a:gd name="T8" fmla="*/ 53 w 2750"/>
                <a:gd name="T9" fmla="*/ 362 h 1733"/>
                <a:gd name="T10" fmla="*/ 57 w 2750"/>
                <a:gd name="T11" fmla="*/ 443 h 1733"/>
                <a:gd name="T12" fmla="*/ 62 w 2750"/>
                <a:gd name="T13" fmla="*/ 525 h 1733"/>
                <a:gd name="T14" fmla="*/ 67 w 2750"/>
                <a:gd name="T15" fmla="*/ 607 h 1733"/>
                <a:gd name="T16" fmla="*/ 71 w 2750"/>
                <a:gd name="T17" fmla="*/ 685 h 1733"/>
                <a:gd name="T18" fmla="*/ 77 w 2750"/>
                <a:gd name="T19" fmla="*/ 765 h 1733"/>
                <a:gd name="T20" fmla="*/ 83 w 2750"/>
                <a:gd name="T21" fmla="*/ 842 h 1733"/>
                <a:gd name="T22" fmla="*/ 88 w 2750"/>
                <a:gd name="T23" fmla="*/ 915 h 1733"/>
                <a:gd name="T24" fmla="*/ 94 w 2750"/>
                <a:gd name="T25" fmla="*/ 985 h 1733"/>
                <a:gd name="T26" fmla="*/ 100 w 2750"/>
                <a:gd name="T27" fmla="*/ 1053 h 1733"/>
                <a:gd name="T28" fmla="*/ 105 w 2750"/>
                <a:gd name="T29" fmla="*/ 1116 h 1733"/>
                <a:gd name="T30" fmla="*/ 112 w 2750"/>
                <a:gd name="T31" fmla="*/ 1175 h 1733"/>
                <a:gd name="T32" fmla="*/ 35 w 2750"/>
                <a:gd name="T33" fmla="*/ 1204 h 1733"/>
                <a:gd name="T34" fmla="*/ 32 w 2750"/>
                <a:gd name="T35" fmla="*/ 1139 h 1733"/>
                <a:gd name="T36" fmla="*/ 29 w 2750"/>
                <a:gd name="T37" fmla="*/ 1071 h 1733"/>
                <a:gd name="T38" fmla="*/ 27 w 2750"/>
                <a:gd name="T39" fmla="*/ 1001 h 1733"/>
                <a:gd name="T40" fmla="*/ 24 w 2750"/>
                <a:gd name="T41" fmla="*/ 928 h 1733"/>
                <a:gd name="T42" fmla="*/ 22 w 2750"/>
                <a:gd name="T43" fmla="*/ 852 h 1733"/>
                <a:gd name="T44" fmla="*/ 19 w 2750"/>
                <a:gd name="T45" fmla="*/ 776 h 1733"/>
                <a:gd name="T46" fmla="*/ 18 w 2750"/>
                <a:gd name="T47" fmla="*/ 698 h 1733"/>
                <a:gd name="T48" fmla="*/ 15 w 2750"/>
                <a:gd name="T49" fmla="*/ 617 h 1733"/>
                <a:gd name="T50" fmla="*/ 13 w 2750"/>
                <a:gd name="T51" fmla="*/ 540 h 1733"/>
                <a:gd name="T52" fmla="*/ 11 w 2750"/>
                <a:gd name="T53" fmla="*/ 458 h 1733"/>
                <a:gd name="T54" fmla="*/ 9 w 2750"/>
                <a:gd name="T55" fmla="*/ 382 h 1733"/>
                <a:gd name="T56" fmla="*/ 7 w 2750"/>
                <a:gd name="T57" fmla="*/ 304 h 1733"/>
                <a:gd name="T58" fmla="*/ 5 w 2750"/>
                <a:gd name="T59" fmla="*/ 222 h 1733"/>
                <a:gd name="T60" fmla="*/ 3 w 2750"/>
                <a:gd name="T61" fmla="*/ 146 h 1733"/>
                <a:gd name="T62" fmla="*/ 2 w 2750"/>
                <a:gd name="T63" fmla="*/ 74 h 1733"/>
                <a:gd name="T64" fmla="*/ 0 w 2750"/>
                <a:gd name="T65" fmla="*/ 0 h 1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50"/>
                <a:gd name="T100" fmla="*/ 0 h 1733"/>
                <a:gd name="T101" fmla="*/ 2750 w 2750"/>
                <a:gd name="T102" fmla="*/ 1733 h 17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50" h="1733">
                  <a:moveTo>
                    <a:pt x="892" y="0"/>
                  </a:moveTo>
                  <a:lnTo>
                    <a:pt x="923" y="56"/>
                  </a:lnTo>
                  <a:lnTo>
                    <a:pt x="956" y="112"/>
                  </a:lnTo>
                  <a:lnTo>
                    <a:pt x="992" y="169"/>
                  </a:lnTo>
                  <a:lnTo>
                    <a:pt x="1030" y="226"/>
                  </a:lnTo>
                  <a:lnTo>
                    <a:pt x="1070" y="284"/>
                  </a:lnTo>
                  <a:lnTo>
                    <a:pt x="1113" y="343"/>
                  </a:lnTo>
                  <a:lnTo>
                    <a:pt x="1158" y="401"/>
                  </a:lnTo>
                  <a:lnTo>
                    <a:pt x="1206" y="461"/>
                  </a:lnTo>
                  <a:lnTo>
                    <a:pt x="1255" y="520"/>
                  </a:lnTo>
                  <a:lnTo>
                    <a:pt x="1306" y="579"/>
                  </a:lnTo>
                  <a:lnTo>
                    <a:pt x="1359" y="638"/>
                  </a:lnTo>
                  <a:lnTo>
                    <a:pt x="1414" y="697"/>
                  </a:lnTo>
                  <a:lnTo>
                    <a:pt x="1471" y="756"/>
                  </a:lnTo>
                  <a:lnTo>
                    <a:pt x="1529" y="815"/>
                  </a:lnTo>
                  <a:lnTo>
                    <a:pt x="1588" y="873"/>
                  </a:lnTo>
                  <a:lnTo>
                    <a:pt x="1650" y="931"/>
                  </a:lnTo>
                  <a:lnTo>
                    <a:pt x="1712" y="988"/>
                  </a:lnTo>
                  <a:lnTo>
                    <a:pt x="1776" y="1045"/>
                  </a:lnTo>
                  <a:lnTo>
                    <a:pt x="1841" y="1101"/>
                  </a:lnTo>
                  <a:lnTo>
                    <a:pt x="1907" y="1157"/>
                  </a:lnTo>
                  <a:lnTo>
                    <a:pt x="1974" y="1211"/>
                  </a:lnTo>
                  <a:lnTo>
                    <a:pt x="2041" y="1265"/>
                  </a:lnTo>
                  <a:lnTo>
                    <a:pt x="2110" y="1317"/>
                  </a:lnTo>
                  <a:lnTo>
                    <a:pt x="2180" y="1369"/>
                  </a:lnTo>
                  <a:lnTo>
                    <a:pt x="2250" y="1419"/>
                  </a:lnTo>
                  <a:lnTo>
                    <a:pt x="2320" y="1469"/>
                  </a:lnTo>
                  <a:lnTo>
                    <a:pt x="2391" y="1516"/>
                  </a:lnTo>
                  <a:lnTo>
                    <a:pt x="2462" y="1563"/>
                  </a:lnTo>
                  <a:lnTo>
                    <a:pt x="2534" y="1608"/>
                  </a:lnTo>
                  <a:lnTo>
                    <a:pt x="2606" y="1651"/>
                  </a:lnTo>
                  <a:lnTo>
                    <a:pt x="2678" y="1693"/>
                  </a:lnTo>
                  <a:lnTo>
                    <a:pt x="2750" y="1733"/>
                  </a:lnTo>
                  <a:lnTo>
                    <a:pt x="838" y="1733"/>
                  </a:lnTo>
                  <a:lnTo>
                    <a:pt x="805" y="1687"/>
                  </a:lnTo>
                  <a:lnTo>
                    <a:pt x="771" y="1640"/>
                  </a:lnTo>
                  <a:lnTo>
                    <a:pt x="738" y="1592"/>
                  </a:lnTo>
                  <a:lnTo>
                    <a:pt x="705" y="1542"/>
                  </a:lnTo>
                  <a:lnTo>
                    <a:pt x="672" y="1492"/>
                  </a:lnTo>
                  <a:lnTo>
                    <a:pt x="640" y="1441"/>
                  </a:lnTo>
                  <a:lnTo>
                    <a:pt x="608" y="1389"/>
                  </a:lnTo>
                  <a:lnTo>
                    <a:pt x="576" y="1336"/>
                  </a:lnTo>
                  <a:lnTo>
                    <a:pt x="545" y="1282"/>
                  </a:lnTo>
                  <a:lnTo>
                    <a:pt x="514" y="1227"/>
                  </a:lnTo>
                  <a:lnTo>
                    <a:pt x="483" y="1172"/>
                  </a:lnTo>
                  <a:lnTo>
                    <a:pt x="453" y="1117"/>
                  </a:lnTo>
                  <a:lnTo>
                    <a:pt x="427" y="1057"/>
                  </a:lnTo>
                  <a:lnTo>
                    <a:pt x="421" y="1004"/>
                  </a:lnTo>
                  <a:lnTo>
                    <a:pt x="386" y="947"/>
                  </a:lnTo>
                  <a:lnTo>
                    <a:pt x="355" y="890"/>
                  </a:lnTo>
                  <a:lnTo>
                    <a:pt x="329" y="832"/>
                  </a:lnTo>
                  <a:lnTo>
                    <a:pt x="301" y="779"/>
                  </a:lnTo>
                  <a:lnTo>
                    <a:pt x="277" y="719"/>
                  </a:lnTo>
                  <a:lnTo>
                    <a:pt x="254" y="661"/>
                  </a:lnTo>
                  <a:lnTo>
                    <a:pt x="227" y="607"/>
                  </a:lnTo>
                  <a:lnTo>
                    <a:pt x="205" y="551"/>
                  </a:lnTo>
                  <a:lnTo>
                    <a:pt x="182" y="491"/>
                  </a:lnTo>
                  <a:lnTo>
                    <a:pt x="163" y="437"/>
                  </a:lnTo>
                  <a:lnTo>
                    <a:pt x="140" y="380"/>
                  </a:lnTo>
                  <a:lnTo>
                    <a:pt x="116" y="320"/>
                  </a:lnTo>
                  <a:lnTo>
                    <a:pt x="94" y="268"/>
                  </a:lnTo>
                  <a:lnTo>
                    <a:pt x="76" y="211"/>
                  </a:lnTo>
                  <a:lnTo>
                    <a:pt x="55" y="158"/>
                  </a:lnTo>
                  <a:lnTo>
                    <a:pt x="40" y="106"/>
                  </a:lnTo>
                  <a:lnTo>
                    <a:pt x="25" y="50"/>
                  </a:lnTo>
                  <a:lnTo>
                    <a:pt x="0" y="0"/>
                  </a:lnTo>
                  <a:lnTo>
                    <a:pt x="892" y="0"/>
                  </a:lnTo>
                  <a:close/>
                </a:path>
              </a:pathLst>
            </a:custGeom>
            <a:gradFill rotWithShape="0">
              <a:gsLst>
                <a:gs pos="0">
                  <a:srgbClr val="26CA74"/>
                </a:gs>
                <a:gs pos="100000">
                  <a:srgbClr val="FFFFFF"/>
                </a:gs>
              </a:gsLst>
              <a:lin ang="5400000" scaled="1"/>
            </a:gradFill>
            <a:ln w="9525">
              <a:noFill/>
              <a:round/>
            </a:ln>
          </p:spPr>
          <p:txBody>
            <a:bodyPr/>
            <a:lstStyle/>
            <a:p>
              <a:endParaRPr lang="zh-CN" altLang="en-US"/>
            </a:p>
          </p:txBody>
        </p:sp>
        <p:sp>
          <p:nvSpPr>
            <p:cNvPr id="16" name="Freeform 11"/>
            <p:cNvSpPr/>
            <p:nvPr/>
          </p:nvSpPr>
          <p:spPr bwMode="auto">
            <a:xfrm rot="5400000">
              <a:off x="2887" y="2153"/>
              <a:ext cx="1028" cy="635"/>
            </a:xfrm>
            <a:custGeom>
              <a:avLst/>
              <a:gdLst>
                <a:gd name="T0" fmla="*/ 0 w 6472"/>
                <a:gd name="T1" fmla="*/ 0 h 2485"/>
                <a:gd name="T2" fmla="*/ 0 w 6472"/>
                <a:gd name="T3" fmla="*/ 0 h 2485"/>
                <a:gd name="T4" fmla="*/ 0 w 6472"/>
                <a:gd name="T5" fmla="*/ 0 h 2485"/>
                <a:gd name="T6" fmla="*/ 0 w 6472"/>
                <a:gd name="T7" fmla="*/ 0 h 2485"/>
                <a:gd name="T8" fmla="*/ 0 60000 65536"/>
                <a:gd name="T9" fmla="*/ 0 60000 65536"/>
                <a:gd name="T10" fmla="*/ 0 60000 65536"/>
                <a:gd name="T11" fmla="*/ 0 60000 65536"/>
                <a:gd name="T12" fmla="*/ 0 w 6472"/>
                <a:gd name="T13" fmla="*/ 0 h 2485"/>
                <a:gd name="T14" fmla="*/ 6472 w 6472"/>
                <a:gd name="T15" fmla="*/ 2485 h 2485"/>
              </a:gdLst>
              <a:ahLst/>
              <a:cxnLst>
                <a:cxn ang="T8">
                  <a:pos x="T0" y="T1"/>
                </a:cxn>
                <a:cxn ang="T9">
                  <a:pos x="T2" y="T3"/>
                </a:cxn>
                <a:cxn ang="T10">
                  <a:pos x="T4" y="T5"/>
                </a:cxn>
                <a:cxn ang="T11">
                  <a:pos x="T6" y="T7"/>
                </a:cxn>
              </a:cxnLst>
              <a:rect l="T12" t="T13" r="T14" b="T15"/>
              <a:pathLst>
                <a:path w="6472" h="2485">
                  <a:moveTo>
                    <a:pt x="0" y="2485"/>
                  </a:moveTo>
                  <a:lnTo>
                    <a:pt x="6472" y="2485"/>
                  </a:lnTo>
                  <a:lnTo>
                    <a:pt x="3236" y="0"/>
                  </a:lnTo>
                  <a:lnTo>
                    <a:pt x="0" y="2485"/>
                  </a:lnTo>
                  <a:close/>
                </a:path>
              </a:pathLst>
            </a:custGeom>
            <a:gradFill rotWithShape="0">
              <a:gsLst>
                <a:gs pos="0">
                  <a:srgbClr val="006666"/>
                </a:gs>
                <a:gs pos="100000">
                  <a:srgbClr val="A9CBCB"/>
                </a:gs>
              </a:gsLst>
              <a:lin ang="0" scaled="1"/>
            </a:gradFill>
            <a:ln w="9525">
              <a:noFill/>
              <a:round/>
            </a:ln>
          </p:spPr>
          <p:txBody>
            <a:bodyPr/>
            <a:lstStyle/>
            <a:p>
              <a:endParaRPr lang="zh-CN" altLang="en-US"/>
            </a:p>
          </p:txBody>
        </p:sp>
        <p:sp>
          <p:nvSpPr>
            <p:cNvPr id="17" name="Freeform 12"/>
            <p:cNvSpPr/>
            <p:nvPr/>
          </p:nvSpPr>
          <p:spPr bwMode="auto">
            <a:xfrm rot="5400000">
              <a:off x="1387" y="1058"/>
              <a:ext cx="1747" cy="1645"/>
            </a:xfrm>
            <a:custGeom>
              <a:avLst/>
              <a:gdLst/>
              <a:ahLst/>
              <a:cxnLst>
                <a:cxn ang="0">
                  <a:pos x="7309" y="222"/>
                </a:cxn>
                <a:cxn ang="0">
                  <a:pos x="7034" y="675"/>
                </a:cxn>
                <a:cxn ang="0">
                  <a:pos x="6720" y="1137"/>
                </a:cxn>
                <a:cxn ang="0">
                  <a:pos x="6367" y="1605"/>
                </a:cxn>
                <a:cxn ang="0">
                  <a:pos x="5981" y="2078"/>
                </a:cxn>
                <a:cxn ang="0">
                  <a:pos x="5564" y="2551"/>
                </a:cxn>
                <a:cxn ang="0">
                  <a:pos x="5118" y="3023"/>
                </a:cxn>
                <a:cxn ang="0">
                  <a:pos x="4647" y="3491"/>
                </a:cxn>
                <a:cxn ang="0">
                  <a:pos x="4152" y="3953"/>
                </a:cxn>
                <a:cxn ang="0">
                  <a:pos x="3638" y="4405"/>
                </a:cxn>
                <a:cxn ang="0">
                  <a:pos x="3106" y="4844"/>
                </a:cxn>
                <a:cxn ang="0">
                  <a:pos x="2560" y="5269"/>
                </a:cxn>
                <a:cxn ang="0">
                  <a:pos x="2002" y="5677"/>
                </a:cxn>
                <a:cxn ang="0">
                  <a:pos x="1437" y="6065"/>
                </a:cxn>
                <a:cxn ang="0">
                  <a:pos x="864" y="6431"/>
                </a:cxn>
                <a:cxn ang="0">
                  <a:pos x="288" y="6771"/>
                </a:cxn>
                <a:cxn ang="0">
                  <a:pos x="7647" y="6931"/>
                </a:cxn>
                <a:cxn ang="0">
                  <a:pos x="7915" y="6560"/>
                </a:cxn>
                <a:cxn ang="0">
                  <a:pos x="8180" y="6169"/>
                </a:cxn>
                <a:cxn ang="0">
                  <a:pos x="8442" y="5762"/>
                </a:cxn>
                <a:cxn ang="0">
                  <a:pos x="8696" y="5342"/>
                </a:cxn>
                <a:cxn ang="0">
                  <a:pos x="8946" y="4909"/>
                </a:cxn>
                <a:cxn ang="0">
                  <a:pos x="9188" y="4468"/>
                </a:cxn>
                <a:cxn ang="0">
                  <a:pos x="9422" y="4019"/>
                </a:cxn>
                <a:cxn ang="0">
                  <a:pos x="9647" y="3563"/>
                </a:cxn>
                <a:cxn ang="0">
                  <a:pos x="9862" y="3106"/>
                </a:cxn>
                <a:cxn ang="0">
                  <a:pos x="10066" y="2647"/>
                </a:cxn>
                <a:cxn ang="0">
                  <a:pos x="10257" y="2190"/>
                </a:cxn>
                <a:cxn ang="0">
                  <a:pos x="10436" y="1735"/>
                </a:cxn>
                <a:cxn ang="0">
                  <a:pos x="10601" y="1287"/>
                </a:cxn>
                <a:cxn ang="0">
                  <a:pos x="10750" y="847"/>
                </a:cxn>
                <a:cxn ang="0">
                  <a:pos x="10884" y="417"/>
                </a:cxn>
                <a:cxn ang="0">
                  <a:pos x="11000" y="0"/>
                </a:cxn>
              </a:cxnLst>
              <a:rect l="0" t="0" r="r" b="b"/>
              <a:pathLst>
                <a:path w="11000" h="6931">
                  <a:moveTo>
                    <a:pt x="7432" y="0"/>
                  </a:moveTo>
                  <a:lnTo>
                    <a:pt x="7309" y="222"/>
                  </a:lnTo>
                  <a:lnTo>
                    <a:pt x="7177" y="447"/>
                  </a:lnTo>
                  <a:lnTo>
                    <a:pt x="7034" y="675"/>
                  </a:lnTo>
                  <a:lnTo>
                    <a:pt x="6882" y="905"/>
                  </a:lnTo>
                  <a:lnTo>
                    <a:pt x="6720" y="1137"/>
                  </a:lnTo>
                  <a:lnTo>
                    <a:pt x="6548" y="1370"/>
                  </a:lnTo>
                  <a:lnTo>
                    <a:pt x="6367" y="1605"/>
                  </a:lnTo>
                  <a:lnTo>
                    <a:pt x="6178" y="1842"/>
                  </a:lnTo>
                  <a:lnTo>
                    <a:pt x="5981" y="2078"/>
                  </a:lnTo>
                  <a:lnTo>
                    <a:pt x="5776" y="2315"/>
                  </a:lnTo>
                  <a:lnTo>
                    <a:pt x="5564" y="2551"/>
                  </a:lnTo>
                  <a:lnTo>
                    <a:pt x="5344" y="2788"/>
                  </a:lnTo>
                  <a:lnTo>
                    <a:pt x="5118" y="3023"/>
                  </a:lnTo>
                  <a:lnTo>
                    <a:pt x="4886" y="3258"/>
                  </a:lnTo>
                  <a:lnTo>
                    <a:pt x="4647" y="3491"/>
                  </a:lnTo>
                  <a:lnTo>
                    <a:pt x="4402" y="3722"/>
                  </a:lnTo>
                  <a:lnTo>
                    <a:pt x="4152" y="3953"/>
                  </a:lnTo>
                  <a:lnTo>
                    <a:pt x="3897" y="4180"/>
                  </a:lnTo>
                  <a:lnTo>
                    <a:pt x="3638" y="4405"/>
                  </a:lnTo>
                  <a:lnTo>
                    <a:pt x="3374" y="4626"/>
                  </a:lnTo>
                  <a:lnTo>
                    <a:pt x="3106" y="4844"/>
                  </a:lnTo>
                  <a:lnTo>
                    <a:pt x="2835" y="5058"/>
                  </a:lnTo>
                  <a:lnTo>
                    <a:pt x="2560" y="5269"/>
                  </a:lnTo>
                  <a:lnTo>
                    <a:pt x="2282" y="5475"/>
                  </a:lnTo>
                  <a:lnTo>
                    <a:pt x="2002" y="5677"/>
                  </a:lnTo>
                  <a:lnTo>
                    <a:pt x="1720" y="5874"/>
                  </a:lnTo>
                  <a:lnTo>
                    <a:pt x="1437" y="6065"/>
                  </a:lnTo>
                  <a:lnTo>
                    <a:pt x="1151" y="6251"/>
                  </a:lnTo>
                  <a:lnTo>
                    <a:pt x="864" y="6431"/>
                  </a:lnTo>
                  <a:lnTo>
                    <a:pt x="576" y="6604"/>
                  </a:lnTo>
                  <a:lnTo>
                    <a:pt x="288" y="6771"/>
                  </a:lnTo>
                  <a:lnTo>
                    <a:pt x="0" y="6931"/>
                  </a:lnTo>
                  <a:lnTo>
                    <a:pt x="7647" y="6931"/>
                  </a:lnTo>
                  <a:lnTo>
                    <a:pt x="7782" y="6748"/>
                  </a:lnTo>
                  <a:lnTo>
                    <a:pt x="7915" y="6560"/>
                  </a:lnTo>
                  <a:lnTo>
                    <a:pt x="8049" y="6366"/>
                  </a:lnTo>
                  <a:lnTo>
                    <a:pt x="8180" y="6169"/>
                  </a:lnTo>
                  <a:lnTo>
                    <a:pt x="8312" y="5968"/>
                  </a:lnTo>
                  <a:lnTo>
                    <a:pt x="8442" y="5762"/>
                  </a:lnTo>
                  <a:lnTo>
                    <a:pt x="8570" y="5554"/>
                  </a:lnTo>
                  <a:lnTo>
                    <a:pt x="8696" y="5342"/>
                  </a:lnTo>
                  <a:lnTo>
                    <a:pt x="8822" y="5127"/>
                  </a:lnTo>
                  <a:lnTo>
                    <a:pt x="8946" y="4909"/>
                  </a:lnTo>
                  <a:lnTo>
                    <a:pt x="9069" y="4689"/>
                  </a:lnTo>
                  <a:lnTo>
                    <a:pt x="9188" y="4468"/>
                  </a:lnTo>
                  <a:lnTo>
                    <a:pt x="9307" y="4243"/>
                  </a:lnTo>
                  <a:lnTo>
                    <a:pt x="9422" y="4019"/>
                  </a:lnTo>
                  <a:lnTo>
                    <a:pt x="9536" y="3792"/>
                  </a:lnTo>
                  <a:lnTo>
                    <a:pt x="9647" y="3563"/>
                  </a:lnTo>
                  <a:lnTo>
                    <a:pt x="9756" y="3335"/>
                  </a:lnTo>
                  <a:lnTo>
                    <a:pt x="9862" y="3106"/>
                  </a:lnTo>
                  <a:lnTo>
                    <a:pt x="9966" y="2876"/>
                  </a:lnTo>
                  <a:lnTo>
                    <a:pt x="10066" y="2647"/>
                  </a:lnTo>
                  <a:lnTo>
                    <a:pt x="10163" y="2418"/>
                  </a:lnTo>
                  <a:lnTo>
                    <a:pt x="10257" y="2190"/>
                  </a:lnTo>
                  <a:lnTo>
                    <a:pt x="10348" y="1963"/>
                  </a:lnTo>
                  <a:lnTo>
                    <a:pt x="10436" y="1735"/>
                  </a:lnTo>
                  <a:lnTo>
                    <a:pt x="10520" y="1511"/>
                  </a:lnTo>
                  <a:lnTo>
                    <a:pt x="10601" y="1287"/>
                  </a:lnTo>
                  <a:lnTo>
                    <a:pt x="10677" y="1066"/>
                  </a:lnTo>
                  <a:lnTo>
                    <a:pt x="10750" y="847"/>
                  </a:lnTo>
                  <a:lnTo>
                    <a:pt x="10818" y="631"/>
                  </a:lnTo>
                  <a:lnTo>
                    <a:pt x="10884" y="417"/>
                  </a:lnTo>
                  <a:lnTo>
                    <a:pt x="10944" y="207"/>
                  </a:lnTo>
                  <a:lnTo>
                    <a:pt x="11000" y="0"/>
                  </a:lnTo>
                  <a:lnTo>
                    <a:pt x="7432" y="0"/>
                  </a:lnTo>
                  <a:close/>
                </a:path>
              </a:pathLst>
            </a:custGeom>
            <a:gradFill rotWithShape="0">
              <a:gsLst>
                <a:gs pos="0">
                  <a:schemeClr val="accent1">
                    <a:gamma/>
                    <a:tint val="0"/>
                    <a:invGamma/>
                  </a:schemeClr>
                </a:gs>
                <a:gs pos="100000">
                  <a:schemeClr val="accent1"/>
                </a:gs>
              </a:gsLst>
              <a:lin ang="5400000" scaled="1"/>
            </a:gradFill>
            <a:ln w="9525" cap="flat" cmpd="sng">
              <a:noFill/>
              <a:prstDash val="solid"/>
              <a:round/>
              <a:headEnd type="none" w="med" len="med"/>
              <a:tailEnd type="none" w="med" len="med"/>
            </a:ln>
            <a:effectLst/>
          </p:spPr>
          <p:txBody>
            <a:bodyPr/>
            <a:lstStyle/>
            <a:p>
              <a:pPr>
                <a:defRPr/>
              </a:pPr>
              <a:endParaRPr lang="zh-CN" altLang="en-US"/>
            </a:p>
          </p:txBody>
        </p:sp>
        <p:sp>
          <p:nvSpPr>
            <p:cNvPr id="18" name="Freeform 13"/>
            <p:cNvSpPr/>
            <p:nvPr/>
          </p:nvSpPr>
          <p:spPr bwMode="auto">
            <a:xfrm rot="5400000">
              <a:off x="2277" y="1947"/>
              <a:ext cx="566" cy="1048"/>
            </a:xfrm>
            <a:custGeom>
              <a:avLst/>
              <a:gdLst/>
              <a:ahLst/>
              <a:cxnLst>
                <a:cxn ang="0">
                  <a:pos x="34" y="128"/>
                </a:cxn>
                <a:cxn ang="0">
                  <a:pos x="107" y="386"/>
                </a:cxn>
                <a:cxn ang="0">
                  <a:pos x="187" y="650"/>
                </a:cxn>
                <a:cxn ang="0">
                  <a:pos x="273" y="918"/>
                </a:cxn>
                <a:cxn ang="0">
                  <a:pos x="365" y="1190"/>
                </a:cxn>
                <a:cxn ang="0">
                  <a:pos x="463" y="1465"/>
                </a:cxn>
                <a:cxn ang="0">
                  <a:pos x="566" y="1742"/>
                </a:cxn>
                <a:cxn ang="0">
                  <a:pos x="676" y="2022"/>
                </a:cxn>
                <a:cxn ang="0">
                  <a:pos x="790" y="2304"/>
                </a:cxn>
                <a:cxn ang="0">
                  <a:pos x="908" y="2586"/>
                </a:cxn>
                <a:cxn ang="0">
                  <a:pos x="1032" y="2870"/>
                </a:cxn>
                <a:cxn ang="0">
                  <a:pos x="1160" y="3153"/>
                </a:cxn>
                <a:cxn ang="0">
                  <a:pos x="1292" y="3437"/>
                </a:cxn>
                <a:cxn ang="0">
                  <a:pos x="1428" y="3718"/>
                </a:cxn>
                <a:cxn ang="0">
                  <a:pos x="1567" y="3999"/>
                </a:cxn>
                <a:cxn ang="0">
                  <a:pos x="1711" y="4277"/>
                </a:cxn>
                <a:cxn ang="0">
                  <a:pos x="1857" y="4277"/>
                </a:cxn>
                <a:cxn ang="0">
                  <a:pos x="2001" y="3999"/>
                </a:cxn>
                <a:cxn ang="0">
                  <a:pos x="2140" y="3718"/>
                </a:cxn>
                <a:cxn ang="0">
                  <a:pos x="2276" y="3437"/>
                </a:cxn>
                <a:cxn ang="0">
                  <a:pos x="2408" y="3153"/>
                </a:cxn>
                <a:cxn ang="0">
                  <a:pos x="2536" y="2870"/>
                </a:cxn>
                <a:cxn ang="0">
                  <a:pos x="2660" y="2586"/>
                </a:cxn>
                <a:cxn ang="0">
                  <a:pos x="2778" y="2304"/>
                </a:cxn>
                <a:cxn ang="0">
                  <a:pos x="2892" y="2022"/>
                </a:cxn>
                <a:cxn ang="0">
                  <a:pos x="3002" y="1742"/>
                </a:cxn>
                <a:cxn ang="0">
                  <a:pos x="3105" y="1465"/>
                </a:cxn>
                <a:cxn ang="0">
                  <a:pos x="3203" y="1190"/>
                </a:cxn>
                <a:cxn ang="0">
                  <a:pos x="3295" y="918"/>
                </a:cxn>
                <a:cxn ang="0">
                  <a:pos x="3381" y="650"/>
                </a:cxn>
                <a:cxn ang="0">
                  <a:pos x="3461" y="386"/>
                </a:cxn>
                <a:cxn ang="0">
                  <a:pos x="3534" y="128"/>
                </a:cxn>
                <a:cxn ang="0">
                  <a:pos x="0" y="0"/>
                </a:cxn>
              </a:cxnLst>
              <a:rect l="0" t="0" r="r" b="b"/>
              <a:pathLst>
                <a:path w="3568" h="4416">
                  <a:moveTo>
                    <a:pt x="0" y="0"/>
                  </a:moveTo>
                  <a:lnTo>
                    <a:pt x="34" y="128"/>
                  </a:lnTo>
                  <a:lnTo>
                    <a:pt x="70" y="256"/>
                  </a:lnTo>
                  <a:lnTo>
                    <a:pt x="107" y="386"/>
                  </a:lnTo>
                  <a:lnTo>
                    <a:pt x="146" y="517"/>
                  </a:lnTo>
                  <a:lnTo>
                    <a:pt x="187" y="650"/>
                  </a:lnTo>
                  <a:lnTo>
                    <a:pt x="229" y="784"/>
                  </a:lnTo>
                  <a:lnTo>
                    <a:pt x="273" y="918"/>
                  </a:lnTo>
                  <a:lnTo>
                    <a:pt x="319" y="1053"/>
                  </a:lnTo>
                  <a:lnTo>
                    <a:pt x="365" y="1190"/>
                  </a:lnTo>
                  <a:lnTo>
                    <a:pt x="413" y="1328"/>
                  </a:lnTo>
                  <a:lnTo>
                    <a:pt x="463" y="1465"/>
                  </a:lnTo>
                  <a:lnTo>
                    <a:pt x="514" y="1603"/>
                  </a:lnTo>
                  <a:lnTo>
                    <a:pt x="566" y="1742"/>
                  </a:lnTo>
                  <a:lnTo>
                    <a:pt x="620" y="1882"/>
                  </a:lnTo>
                  <a:lnTo>
                    <a:pt x="676" y="2022"/>
                  </a:lnTo>
                  <a:lnTo>
                    <a:pt x="732" y="2163"/>
                  </a:lnTo>
                  <a:lnTo>
                    <a:pt x="790" y="2304"/>
                  </a:lnTo>
                  <a:lnTo>
                    <a:pt x="849" y="2445"/>
                  </a:lnTo>
                  <a:lnTo>
                    <a:pt x="908" y="2586"/>
                  </a:lnTo>
                  <a:lnTo>
                    <a:pt x="970" y="2728"/>
                  </a:lnTo>
                  <a:lnTo>
                    <a:pt x="1032" y="2870"/>
                  </a:lnTo>
                  <a:lnTo>
                    <a:pt x="1095" y="3011"/>
                  </a:lnTo>
                  <a:lnTo>
                    <a:pt x="1160" y="3153"/>
                  </a:lnTo>
                  <a:lnTo>
                    <a:pt x="1225" y="3295"/>
                  </a:lnTo>
                  <a:lnTo>
                    <a:pt x="1292" y="3437"/>
                  </a:lnTo>
                  <a:lnTo>
                    <a:pt x="1359" y="3577"/>
                  </a:lnTo>
                  <a:lnTo>
                    <a:pt x="1428" y="3718"/>
                  </a:lnTo>
                  <a:lnTo>
                    <a:pt x="1497" y="3858"/>
                  </a:lnTo>
                  <a:lnTo>
                    <a:pt x="1567" y="3999"/>
                  </a:lnTo>
                  <a:lnTo>
                    <a:pt x="1639" y="4138"/>
                  </a:lnTo>
                  <a:lnTo>
                    <a:pt x="1711" y="4277"/>
                  </a:lnTo>
                  <a:lnTo>
                    <a:pt x="1784" y="4416"/>
                  </a:lnTo>
                  <a:lnTo>
                    <a:pt x="1857" y="4277"/>
                  </a:lnTo>
                  <a:lnTo>
                    <a:pt x="1929" y="4138"/>
                  </a:lnTo>
                  <a:lnTo>
                    <a:pt x="2001" y="3999"/>
                  </a:lnTo>
                  <a:lnTo>
                    <a:pt x="2071" y="3858"/>
                  </a:lnTo>
                  <a:lnTo>
                    <a:pt x="2140" y="3718"/>
                  </a:lnTo>
                  <a:lnTo>
                    <a:pt x="2208" y="3577"/>
                  </a:lnTo>
                  <a:lnTo>
                    <a:pt x="2276" y="3437"/>
                  </a:lnTo>
                  <a:lnTo>
                    <a:pt x="2343" y="3295"/>
                  </a:lnTo>
                  <a:lnTo>
                    <a:pt x="2408" y="3153"/>
                  </a:lnTo>
                  <a:lnTo>
                    <a:pt x="2473" y="3011"/>
                  </a:lnTo>
                  <a:lnTo>
                    <a:pt x="2536" y="2870"/>
                  </a:lnTo>
                  <a:lnTo>
                    <a:pt x="2598" y="2728"/>
                  </a:lnTo>
                  <a:lnTo>
                    <a:pt x="2660" y="2586"/>
                  </a:lnTo>
                  <a:lnTo>
                    <a:pt x="2719" y="2445"/>
                  </a:lnTo>
                  <a:lnTo>
                    <a:pt x="2778" y="2304"/>
                  </a:lnTo>
                  <a:lnTo>
                    <a:pt x="2836" y="2163"/>
                  </a:lnTo>
                  <a:lnTo>
                    <a:pt x="2892" y="2022"/>
                  </a:lnTo>
                  <a:lnTo>
                    <a:pt x="2948" y="1882"/>
                  </a:lnTo>
                  <a:lnTo>
                    <a:pt x="3002" y="1742"/>
                  </a:lnTo>
                  <a:lnTo>
                    <a:pt x="3054" y="1603"/>
                  </a:lnTo>
                  <a:lnTo>
                    <a:pt x="3105" y="1465"/>
                  </a:lnTo>
                  <a:lnTo>
                    <a:pt x="3155" y="1328"/>
                  </a:lnTo>
                  <a:lnTo>
                    <a:pt x="3203" y="1190"/>
                  </a:lnTo>
                  <a:lnTo>
                    <a:pt x="3249" y="1053"/>
                  </a:lnTo>
                  <a:lnTo>
                    <a:pt x="3295" y="918"/>
                  </a:lnTo>
                  <a:lnTo>
                    <a:pt x="3339" y="784"/>
                  </a:lnTo>
                  <a:lnTo>
                    <a:pt x="3381" y="650"/>
                  </a:lnTo>
                  <a:lnTo>
                    <a:pt x="3422" y="517"/>
                  </a:lnTo>
                  <a:lnTo>
                    <a:pt x="3461" y="386"/>
                  </a:lnTo>
                  <a:lnTo>
                    <a:pt x="3498" y="256"/>
                  </a:lnTo>
                  <a:lnTo>
                    <a:pt x="3534" y="128"/>
                  </a:lnTo>
                  <a:lnTo>
                    <a:pt x="3568" y="0"/>
                  </a:lnTo>
                  <a:lnTo>
                    <a:pt x="0" y="0"/>
                  </a:lnTo>
                  <a:close/>
                </a:path>
              </a:pathLst>
            </a:custGeom>
            <a:gradFill rotWithShape="0">
              <a:gsLst>
                <a:gs pos="0">
                  <a:srgbClr val="336699"/>
                </a:gs>
                <a:gs pos="100000">
                  <a:srgbClr val="339966"/>
                </a:gs>
              </a:gsLst>
              <a:lin ang="5400000" scaled="1"/>
            </a:gradFill>
            <a:ln w="9525" cap="flat" cmpd="sng">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defRPr/>
              </a:pP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par>
                          <p:cTn id="30" fill="hold">
                            <p:stCondLst>
                              <p:cond delay="1000"/>
                            </p:stCondLst>
                            <p:childTnLst>
                              <p:par>
                                <p:cTn id="31" presetID="14" presetClass="entr" presetSubtype="1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fltVal val="0"/>
                                          </p:val>
                                        </p:tav>
                                        <p:tav tm="100000">
                                          <p:val>
                                            <p:strVal val="#ppt_w"/>
                                          </p:val>
                                        </p:tav>
                                      </p:tavLst>
                                    </p:anim>
                                    <p:anim calcmode="lin" valueType="num">
                                      <p:cBhvr>
                                        <p:cTn id="39" dur="1000" fill="hold"/>
                                        <p:tgtEl>
                                          <p:spTgt spid="9"/>
                                        </p:tgtEl>
                                        <p:attrNameLst>
                                          <p:attrName>ppt_h</p:attrName>
                                        </p:attrNameLst>
                                      </p:cBhvr>
                                      <p:tavLst>
                                        <p:tav tm="0">
                                          <p:val>
                                            <p:fltVal val="0"/>
                                          </p:val>
                                        </p:tav>
                                        <p:tav tm="100000">
                                          <p:val>
                                            <p:strVal val="#ppt_h"/>
                                          </p:val>
                                        </p:tav>
                                      </p:tavLst>
                                    </p:anim>
                                    <p:anim calcmode="lin" valueType="num">
                                      <p:cBhvr>
                                        <p:cTn id="40" dur="1000" fill="hold"/>
                                        <p:tgtEl>
                                          <p:spTgt spid="9"/>
                                        </p:tgtEl>
                                        <p:attrNameLst>
                                          <p:attrName>style.rotation</p:attrName>
                                        </p:attrNameLst>
                                      </p:cBhvr>
                                      <p:tavLst>
                                        <p:tav tm="0">
                                          <p:val>
                                            <p:fltVal val="90"/>
                                          </p:val>
                                        </p:tav>
                                        <p:tav tm="100000">
                                          <p:val>
                                            <p:fltVal val="0"/>
                                          </p:val>
                                        </p:tav>
                                      </p:tavLst>
                                    </p:anim>
                                    <p:animEffect transition="in" filter="fade">
                                      <p:cBhvr>
                                        <p:cTn id="4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1"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1520" y="749878"/>
            <a:ext cx="1872208" cy="262109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
        <p:nvSpPr>
          <p:cNvPr id="7" name="Rectangle 2"/>
          <p:cNvSpPr>
            <a:spLocks noGrp="1" noChangeArrowheads="1"/>
          </p:cNvSpPr>
          <p:nvPr>
            <p:ph type="title"/>
          </p:nvPr>
        </p:nvSpPr>
        <p:spPr>
          <a:xfrm>
            <a:off x="2771800" y="98606"/>
            <a:ext cx="3757613" cy="651272"/>
          </a:xfrm>
        </p:spPr>
        <p:txBody>
          <a:bodyPr/>
          <a:lstStyle/>
          <a:p>
            <a:pPr>
              <a:defRPr/>
            </a:pPr>
            <a:r>
              <a:rPr lang="en-US" altLang="zh-CN" sz="3600" u="sng" dirty="0">
                <a:uFill>
                  <a:solidFill>
                    <a:srgbClr val="FF0000"/>
                  </a:solidFill>
                </a:uFill>
                <a:latin typeface="微软雅黑" panose="020B0503020204020204" pitchFamily="34" charset="-122"/>
                <a:ea typeface="微软雅黑" panose="020B0503020204020204" pitchFamily="34" charset="-122"/>
              </a:rPr>
              <a:t>4</a:t>
            </a:r>
            <a:r>
              <a:rPr lang="zh-CN" altLang="en-US" sz="3600" u="sng" dirty="0">
                <a:uFill>
                  <a:solidFill>
                    <a:srgbClr val="FF0000"/>
                  </a:solidFill>
                </a:uFill>
                <a:latin typeface="微软雅黑" panose="020B0503020204020204" pitchFamily="34" charset="-122"/>
                <a:ea typeface="微软雅黑" panose="020B0503020204020204" pitchFamily="34" charset="-122"/>
              </a:rPr>
              <a:t>、参考文献</a:t>
            </a:r>
            <a:endParaRPr lang="zh-CN" altLang="zh-CN" sz="3600" u="sng" dirty="0">
              <a:uFill>
                <a:solidFill>
                  <a:srgbClr val="FF0000"/>
                </a:solidFill>
              </a:uFill>
              <a:latin typeface="微软雅黑" panose="020B0503020204020204" pitchFamily="34" charset="-122"/>
              <a:ea typeface="微软雅黑" panose="020B0503020204020204" pitchFamily="34" charset="-122"/>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609" y="1498298"/>
            <a:ext cx="2088232" cy="29389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descr="https://gimg2.baidu.com/image_search/src=http%3A%2F%2Fg-search1.alicdn.com%2Fimg%2Fbao%2Fuploaded%2Fi2%2F2041592426%2FO1CN01Q1zpJK1Tn9cEkNAgX_%21%210-item_pic.jpg_300x300.jpg&amp;refer=http%3A%2F%2Fg-search1.alicdn.com&amp;app=2002&amp;size=f9999,10000&amp;q=a80&amp;n=0&amp;g=0n&amp;fmt=auto?sec=1671953133&amp;t=bf7475f0541c80c5c6b9bd00895cce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295" y="2037147"/>
            <a:ext cx="2719975" cy="30218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037147"/>
            <a:ext cx="2232248" cy="3068422"/>
          </a:xfrm>
          <a:prstGeom prst="rect">
            <a:avLst/>
          </a:prstGeom>
          <a:ln>
            <a:noFill/>
          </a:ln>
          <a:effectLst>
            <a:outerShdw blurRad="292100" dist="139700" dir="2700000" algn="tl" rotWithShape="0">
              <a:srgbClr val="333333">
                <a:alpha val="65000"/>
              </a:srgbClr>
            </a:outerShdw>
          </a:effectLst>
        </p:spPr>
      </p:pic>
      <p:pic>
        <p:nvPicPr>
          <p:cNvPr id="2052" name="Picture 4" descr="https://img2.baidu.com/it/u=1324470101,1428177995&amp;fm=253&amp;fmt=auto&amp;app=138&amp;f=JPEG?w=500&amp;h=69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539" y="2060423"/>
            <a:ext cx="2045572" cy="30451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2494" y="1877090"/>
            <a:ext cx="1872208" cy="2570657"/>
          </a:xfrm>
          <a:prstGeom prst="rect">
            <a:avLst/>
          </a:prstGeom>
          <a:ln>
            <a:noFill/>
          </a:ln>
          <a:effectLst>
            <a:outerShdw blurRad="292100" dist="139700" dir="2700000" algn="tl" rotWithShape="0">
              <a:srgbClr val="333333">
                <a:alpha val="65000"/>
              </a:srgbClr>
            </a:outerShdw>
          </a:effec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5627" y="1131590"/>
            <a:ext cx="2002321" cy="3020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42269" y="749878"/>
            <a:ext cx="1921083" cy="29559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randombar(horizontal)">
                                      <p:cBhvr>
                                        <p:cTn id="23" dur="500"/>
                                        <p:tgtEl>
                                          <p:spTgt spid="2052"/>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2053"/>
                                        </p:tgtEl>
                                        <p:attrNameLst>
                                          <p:attrName>style.visibility</p:attrName>
                                        </p:attrNameLst>
                                      </p:cBhvr>
                                      <p:to>
                                        <p:strVal val="visible"/>
                                      </p:to>
                                    </p:set>
                                    <p:animEffect transition="in" filter="randombar(horizontal)">
                                      <p:cBhvr>
                                        <p:cTn id="31" dur="500"/>
                                        <p:tgtEl>
                                          <p:spTgt spid="2053"/>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randombar(horizontal)">
                                      <p:cBhvr>
                                        <p:cTn id="3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31488" y="63781"/>
            <a:ext cx="3757613" cy="651272"/>
          </a:xfrm>
        </p:spPr>
        <p:txBody>
          <a:bodyPr/>
          <a:lstStyle/>
          <a:p>
            <a:pPr>
              <a:defRPr/>
            </a:pPr>
            <a:r>
              <a:rPr lang="en-US" altLang="zh-CN" sz="3600" u="sng" dirty="0">
                <a:uFill>
                  <a:solidFill>
                    <a:srgbClr val="FF0000"/>
                  </a:solidFill>
                </a:uFill>
                <a:latin typeface="微软雅黑" panose="020B0503020204020204" pitchFamily="34" charset="-122"/>
                <a:ea typeface="微软雅黑" panose="020B0503020204020204" pitchFamily="34" charset="-122"/>
              </a:rPr>
              <a:t>4</a:t>
            </a:r>
            <a:r>
              <a:rPr lang="zh-CN" altLang="en-US" sz="3600" u="sng" dirty="0">
                <a:uFill>
                  <a:solidFill>
                    <a:srgbClr val="FF0000"/>
                  </a:solidFill>
                </a:uFill>
                <a:latin typeface="微软雅黑" panose="020B0503020204020204" pitchFamily="34" charset="-122"/>
                <a:ea typeface="微软雅黑" panose="020B0503020204020204" pitchFamily="34" charset="-122"/>
              </a:rPr>
              <a:t>、参考文献</a:t>
            </a:r>
            <a:endParaRPr lang="zh-CN" altLang="zh-CN" sz="3600" u="sng" dirty="0">
              <a:uFill>
                <a:solidFill>
                  <a:srgbClr val="FF0000"/>
                </a:solidFill>
              </a:uFill>
              <a:latin typeface="微软雅黑" panose="020B0503020204020204" pitchFamily="34" charset="-122"/>
              <a:ea typeface="微软雅黑" panose="020B0503020204020204" pitchFamily="34" charset="-122"/>
            </a:endParaRPr>
          </a:p>
        </p:txBody>
      </p:sp>
      <p:sp>
        <p:nvSpPr>
          <p:cNvPr id="2" name="矩形 1"/>
          <p:cNvSpPr/>
          <p:nvPr/>
        </p:nvSpPr>
        <p:spPr>
          <a:xfrm>
            <a:off x="107504" y="915566"/>
            <a:ext cx="8804246" cy="4031873"/>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US" altLang="zh-CN" sz="1600" dirty="0"/>
              <a:t>1.</a:t>
            </a:r>
            <a:r>
              <a:rPr lang="zh-CN" altLang="zh-CN" sz="1600" dirty="0"/>
              <a:t>《关于推动现代职业教育高质量发展的意见》，</a:t>
            </a:r>
            <a:r>
              <a:rPr lang="en-US" altLang="zh-CN" sz="1600" dirty="0"/>
              <a:t>2021.10.13</a:t>
            </a:r>
            <a:r>
              <a:rPr lang="zh-CN" altLang="zh-CN" sz="1600" dirty="0"/>
              <a:t>，教育部网，</a:t>
            </a:r>
            <a:endParaRPr lang="zh-CN" altLang="zh-CN" sz="1600" dirty="0"/>
          </a:p>
          <a:p>
            <a:r>
              <a:rPr lang="en-US" altLang="zh-CN" sz="1600" u="sng" dirty="0">
                <a:hlinkClick r:id="rId1"/>
              </a:rPr>
              <a:t>http://www.moe.gov.cn/jyb_xxgk/moe_1777/moe_1778/202110/t20211012_571737.html</a:t>
            </a:r>
            <a:endParaRPr lang="zh-CN" altLang="zh-CN" sz="1600" dirty="0"/>
          </a:p>
          <a:p>
            <a:r>
              <a:rPr lang="en-US" altLang="zh-CN" sz="1600" dirty="0"/>
              <a:t>2. </a:t>
            </a:r>
            <a:r>
              <a:rPr lang="zh-CN" altLang="zh-CN" sz="1600" dirty="0"/>
              <a:t>《 国家职业教育改革实施方案》，</a:t>
            </a:r>
            <a:r>
              <a:rPr lang="en-US" altLang="zh-CN" sz="1600" dirty="0"/>
              <a:t>2019.01</a:t>
            </a:r>
            <a:r>
              <a:rPr lang="zh-CN" altLang="zh-CN" sz="1600" dirty="0"/>
              <a:t>，国务院</a:t>
            </a:r>
            <a:endParaRPr lang="zh-CN" altLang="zh-CN" sz="1600" dirty="0"/>
          </a:p>
          <a:p>
            <a:r>
              <a:rPr lang="en-US" altLang="zh-CN" sz="1600" u="sng" dirty="0">
                <a:hlinkClick r:id="rId2"/>
              </a:rPr>
              <a:t>http://www.gov.cn/zhengce/content/2019-02/13/content_5365341.htm</a:t>
            </a:r>
            <a:endParaRPr lang="zh-CN" altLang="zh-CN" sz="1600" dirty="0"/>
          </a:p>
          <a:p>
            <a:r>
              <a:rPr lang="en-US" altLang="zh-CN" sz="1600" dirty="0"/>
              <a:t>3. </a:t>
            </a:r>
            <a:r>
              <a:rPr lang="zh-CN" altLang="zh-CN" sz="1600" dirty="0"/>
              <a:t>《中国职业教育发展大型问卷调查报告》，《教育家》，中国教育在线</a:t>
            </a:r>
            <a:r>
              <a:rPr lang="en-US" altLang="zh-CN" sz="1600" dirty="0"/>
              <a:t>, </a:t>
            </a:r>
            <a:r>
              <a:rPr lang="en-US" altLang="zh-CN" sz="1600" u="sng" dirty="0">
                <a:hlinkClick r:id="rId3"/>
              </a:rPr>
              <a:t>https://gaokao.eol.cn/gaozhi/gzkx/202105/t20210501_2105385.shtml</a:t>
            </a:r>
            <a:endParaRPr lang="zh-CN" altLang="zh-CN" sz="1600" dirty="0"/>
          </a:p>
          <a:p>
            <a:r>
              <a:rPr lang="en-US" altLang="zh-CN" sz="1600" dirty="0"/>
              <a:t>4. </a:t>
            </a:r>
            <a:r>
              <a:rPr lang="zh-CN" altLang="zh-CN" sz="1600" dirty="0"/>
              <a:t>《经济社会发展中的现代职业教育体系建设》，曹晔，《中国职业技术教育》，</a:t>
            </a:r>
            <a:r>
              <a:rPr lang="en-US" altLang="zh-CN" sz="1600" dirty="0"/>
              <a:t>2021</a:t>
            </a:r>
            <a:r>
              <a:rPr lang="zh-CN" altLang="zh-CN" sz="1600" dirty="0"/>
              <a:t>年第</a:t>
            </a:r>
            <a:r>
              <a:rPr lang="en-US" altLang="zh-CN" sz="1600" dirty="0"/>
              <a:t>22</a:t>
            </a:r>
            <a:r>
              <a:rPr lang="zh-CN" altLang="zh-CN" sz="1600" dirty="0"/>
              <a:t>期：</a:t>
            </a:r>
            <a:r>
              <a:rPr lang="en-US" altLang="zh-CN" sz="1600" dirty="0"/>
              <a:t>5-12</a:t>
            </a:r>
            <a:endParaRPr lang="zh-CN" altLang="zh-CN" sz="1600" dirty="0"/>
          </a:p>
          <a:p>
            <a:r>
              <a:rPr lang="en-US" altLang="zh-CN" sz="1600" dirty="0"/>
              <a:t>5. </a:t>
            </a:r>
            <a:r>
              <a:rPr lang="zh-CN" altLang="zh-CN" sz="1600" dirty="0"/>
              <a:t>《习近平对职业教育工作作出重要指示》，</a:t>
            </a:r>
            <a:r>
              <a:rPr lang="en-US" altLang="zh-CN" sz="1600" dirty="0"/>
              <a:t>2021.4.13</a:t>
            </a:r>
            <a:r>
              <a:rPr lang="zh-CN" altLang="zh-CN" sz="1600" dirty="0"/>
              <a:t>，新华社</a:t>
            </a:r>
            <a:endParaRPr lang="zh-CN" altLang="zh-CN" sz="1600" dirty="0"/>
          </a:p>
          <a:p>
            <a:r>
              <a:rPr lang="en-US" altLang="zh-CN" sz="1600" u="sng" dirty="0">
                <a:hlinkClick r:id="rId4"/>
              </a:rPr>
              <a:t>http://www.gov.cn/xinwen/2021-04/13/content_5599267.htm</a:t>
            </a:r>
            <a:endParaRPr lang="zh-CN" altLang="zh-CN" sz="1600" dirty="0"/>
          </a:p>
          <a:p>
            <a:r>
              <a:rPr lang="en-US" altLang="zh-CN" sz="1600" dirty="0"/>
              <a:t>6. </a:t>
            </a:r>
            <a:r>
              <a:rPr lang="zh-CN" altLang="zh-CN" sz="1600" dirty="0"/>
              <a:t>《教育部 安徽省人民政府 关于整省推进职业教育一体化高质量发展 加快技能安徽建设的意见》，</a:t>
            </a:r>
            <a:r>
              <a:rPr lang="en-US" altLang="zh-CN" sz="1600" dirty="0"/>
              <a:t>2021.11.18</a:t>
            </a:r>
            <a:r>
              <a:rPr lang="zh-CN" altLang="zh-CN" sz="1600" dirty="0"/>
              <a:t>，安徽省人民政府</a:t>
            </a:r>
            <a:endParaRPr lang="zh-CN" altLang="zh-CN" sz="1600" dirty="0"/>
          </a:p>
          <a:p>
            <a:r>
              <a:rPr lang="en-US" altLang="zh-CN" sz="1600" u="sng" dirty="0">
                <a:hlinkClick r:id="rId5"/>
              </a:rPr>
              <a:t>http://jyt.ah.gov.cn/xwzx/tzgg/40489696.html</a:t>
            </a:r>
            <a:endParaRPr lang="zh-CN" altLang="zh-CN" sz="1600" dirty="0"/>
          </a:p>
          <a:p>
            <a:r>
              <a:rPr lang="en-US" altLang="zh-CN" sz="1600" dirty="0"/>
              <a:t>7.</a:t>
            </a:r>
            <a:r>
              <a:rPr lang="en-US" altLang="zh-CN" sz="1600" b="1" dirty="0"/>
              <a:t> </a:t>
            </a:r>
            <a:r>
              <a:rPr lang="zh-CN" altLang="zh-CN" sz="1600" b="1" dirty="0"/>
              <a:t>《</a:t>
            </a:r>
            <a:r>
              <a:rPr lang="zh-CN" altLang="zh-CN" sz="1600" dirty="0"/>
              <a:t>中华人民共和国职业教育法》</a:t>
            </a:r>
            <a:r>
              <a:rPr lang="en-US" altLang="zh-CN" sz="1600" dirty="0"/>
              <a:t>,2022.4.20</a:t>
            </a:r>
            <a:r>
              <a:rPr lang="zh-CN" altLang="zh-CN" sz="1600" dirty="0"/>
              <a:t>第十三届全国人民代表大会常务委员会第三十四次会议修订 ，</a:t>
            </a:r>
            <a:endParaRPr lang="zh-CN" altLang="zh-CN" sz="1600" dirty="0"/>
          </a:p>
          <a:p>
            <a:r>
              <a:rPr lang="en-US" altLang="zh-CN" sz="1600" u="sng" dirty="0"/>
              <a:t>http://www.moe.gov.cn/jyb_sjzl/sjzl_zcfg/zcfg_jyfl/202204/t20220421_620064.html</a:t>
            </a:r>
            <a:endParaRPr lang="zh-CN" altLang="zh-CN"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p:txBody>
          <a:bodyPr/>
          <a:lstStyle/>
          <a:p>
            <a:r>
              <a:rPr lang="zh-CN" altLang="en-US" sz="3600" dirty="0">
                <a:latin typeface="微软雅黑" panose="020B0503020204020204" pitchFamily="34" charset="-122"/>
                <a:ea typeface="微软雅黑" panose="020B0503020204020204" pitchFamily="34" charset="-122"/>
              </a:rPr>
              <a:t>四、江淮工业学校创新发展</a:t>
            </a:r>
            <a:endParaRPr lang="zh-CN" altLang="en-US" sz="3600" dirty="0">
              <a:latin typeface="微软雅黑" panose="020B0503020204020204" pitchFamily="34" charset="-122"/>
              <a:ea typeface="微软雅黑" panose="020B0503020204020204" pitchFamily="34" charset="-122"/>
            </a:endParaRPr>
          </a:p>
        </p:txBody>
      </p:sp>
      <p:sp>
        <p:nvSpPr>
          <p:cNvPr id="12" name="灯片编号占位符 3"/>
          <p:cNvSpPr>
            <a:spLocks noGrp="1"/>
          </p:cNvSpPr>
          <p:nvPr>
            <p:ph type="sldNum" sz="quarter" idx="12"/>
          </p:nvPr>
        </p:nvSpPr>
        <p:spPr/>
        <p:txBody>
          <a:bodyPr/>
          <a:lstStyle/>
          <a:p>
            <a:pPr>
              <a:defRPr/>
            </a:pPr>
            <a:fld id="{F3C3B00F-3632-46C2-93CF-5E22FF08B8E2}" type="slidenum">
              <a:rPr lang="zh-CN" altLang="en-US"/>
            </a:fld>
            <a:endParaRPr lang="en-US" altLang="zh-CN" dirty="0"/>
          </a:p>
        </p:txBody>
      </p:sp>
      <p:sp>
        <p:nvSpPr>
          <p:cNvPr id="4" name="TextBox 9"/>
          <p:cNvSpPr txBox="1">
            <a:spLocks noChangeArrowheads="1"/>
          </p:cNvSpPr>
          <p:nvPr/>
        </p:nvSpPr>
        <p:spPr bwMode="auto">
          <a:xfrm>
            <a:off x="-36489" y="1343593"/>
            <a:ext cx="2357437" cy="521970"/>
          </a:xfrm>
          <a:prstGeom prst="rect">
            <a:avLst/>
          </a:prstGeom>
          <a:noFill/>
          <a:ln w="9525">
            <a:noFill/>
            <a:miter lim="800000"/>
          </a:ln>
        </p:spPr>
        <p:txBody>
          <a:bodyPr>
            <a:spAutoFit/>
          </a:bodyPr>
          <a:p>
            <a:pPr algn="ctr"/>
            <a:r>
              <a:rPr lang="zh-CN" altLang="en-US" sz="2800" b="1" dirty="0">
                <a:solidFill>
                  <a:srgbClr val="FF0000"/>
                </a:solidFill>
                <a:latin typeface="微软雅黑" panose="020B0503020204020204" pitchFamily="34" charset="-122"/>
                <a:ea typeface="微软雅黑" panose="020B0503020204020204" pitchFamily="34" charset="-122"/>
              </a:rPr>
              <a:t>适应性发思路</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5" name="矩形 4"/>
          <p:cNvSpPr/>
          <p:nvPr/>
        </p:nvSpPr>
        <p:spPr>
          <a:xfrm>
            <a:off x="-17145" y="1865630"/>
            <a:ext cx="9161145" cy="3275965"/>
          </a:xfrm>
          <a:prstGeom prst="rect">
            <a:avLst/>
          </a:prstGeom>
        </p:spPr>
        <p:style>
          <a:lnRef idx="0">
            <a:schemeClr val="accent1"/>
          </a:lnRef>
          <a:fillRef idx="3">
            <a:schemeClr val="accent1"/>
          </a:fillRef>
          <a:effectRef idx="3">
            <a:schemeClr val="accent1"/>
          </a:effectRef>
          <a:fontRef idx="minor">
            <a:schemeClr val="lt1"/>
          </a:fontRef>
        </p:style>
        <p:txBody>
          <a:bodyPr wrap="square">
            <a:noAutofit/>
          </a:bodyPr>
          <a:p>
            <a:r>
              <a:rPr lang="en-US" altLang="zh-CN" sz="2800" b="1" dirty="0"/>
              <a:t>        </a:t>
            </a:r>
            <a:endParaRPr lang="en-US" altLang="zh-CN" sz="2800" b="1" dirty="0"/>
          </a:p>
          <a:p>
            <a:r>
              <a:rPr lang="en-US" altLang="zh-CN" sz="2800" b="1" dirty="0"/>
              <a:t>          </a:t>
            </a:r>
            <a:r>
              <a:rPr lang="zh-CN" altLang="zh-CN" sz="2800" b="1" dirty="0"/>
              <a:t>2022年新职教法明确：“职业教育与普通教育相互融通”，“ 促进职业教育与普通教育的学习成果融通、互认”。江淮工业学校将继续深化课程互选、学分互认、资源互通的普职融通人才培养模式，构建普通教育和职业教育开放衔接的教育“立交桥”，为学生提供多次选择机会，促进学生多元成才。</a:t>
            </a:r>
            <a:endParaRPr lang="zh-CN" altLang="zh-CN"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8" name="TextBox 11"/>
          <p:cNvSpPr txBox="1">
            <a:spLocks noChangeArrowheads="1"/>
          </p:cNvSpPr>
          <p:nvPr/>
        </p:nvSpPr>
        <p:spPr bwMode="auto">
          <a:xfrm>
            <a:off x="2555884" y="51605"/>
            <a:ext cx="2714625" cy="521970"/>
          </a:xfrm>
          <a:prstGeom prst="rect">
            <a:avLst/>
          </a:prstGeom>
          <a:noFill/>
          <a:ln w="9525">
            <a:noFill/>
            <a:miter lim="800000"/>
          </a:ln>
        </p:spPr>
        <p:txBody>
          <a:bodyPr>
            <a:spAutoFit/>
          </a:bodyPr>
          <a:p>
            <a:pPr algn="ctr"/>
            <a:r>
              <a:rPr lang="zh-CN" altLang="en-US" sz="2800" b="1" dirty="0">
                <a:latin typeface="微软雅黑" panose="020B0503020204020204" pitchFamily="34" charset="-122"/>
                <a:ea typeface="微软雅黑" panose="020B0503020204020204" pitchFamily="34" charset="-122"/>
              </a:rPr>
              <a:t>高质量发展</a:t>
            </a:r>
            <a:r>
              <a:rPr lang="zh-CN" altLang="en-US" sz="2800" b="1" dirty="0">
                <a:solidFill>
                  <a:srgbClr val="FF0000"/>
                </a:solidFill>
                <a:latin typeface="微软雅黑" panose="020B0503020204020204" pitchFamily="34" charset="-122"/>
                <a:ea typeface="微软雅黑" panose="020B0503020204020204" pitchFamily="34" charset="-122"/>
              </a:rPr>
              <a:t>成果</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97485" y="2211577"/>
            <a:ext cx="8507288" cy="112966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p>
            <a:endParaRPr lang="zh-CN" altLang="en-US" sz="2000" baseline="30000" dirty="0"/>
          </a:p>
          <a:p>
            <a:r>
              <a:rPr lang="en-US" altLang="zh-CN" sz="2000" baseline="30000" dirty="0">
                <a:sym typeface="+mn-ea"/>
              </a:rPr>
              <a:t>        </a:t>
            </a:r>
            <a:r>
              <a:rPr lang="en-US" altLang="zh-CN" sz="2800" baseline="30000" dirty="0">
                <a:sym typeface="+mn-ea"/>
              </a:rPr>
              <a:t> </a:t>
            </a:r>
            <a:r>
              <a:rPr lang="zh-CN" altLang="en-US" sz="2800" baseline="30000" dirty="0">
                <a:sym typeface="+mn-ea"/>
              </a:rPr>
              <a:t>江淮工业学校为了适应职业教育的高质量发展要求，目前已初步成功</a:t>
            </a:r>
            <a:r>
              <a:rPr lang="en-US" altLang="zh-CN" sz="2800" baseline="30000" dirty="0">
                <a:sym typeface="+mn-ea"/>
              </a:rPr>
              <a:t>整合</a:t>
            </a:r>
            <a:r>
              <a:rPr lang="zh-CN" altLang="en-US" sz="2800" baseline="30000" dirty="0">
                <a:sym typeface="+mn-ea"/>
              </a:rPr>
              <a:t>本市</a:t>
            </a:r>
            <a:r>
              <a:rPr lang="en-US" altLang="zh-CN" sz="2800" baseline="30000" dirty="0">
                <a:sym typeface="+mn-ea"/>
              </a:rPr>
              <a:t>现有</a:t>
            </a:r>
            <a:r>
              <a:rPr lang="zh-CN" altLang="en-US" sz="2800" baseline="30000" dirty="0">
                <a:sym typeface="+mn-ea"/>
              </a:rPr>
              <a:t>优质</a:t>
            </a:r>
            <a:r>
              <a:rPr lang="en-US" altLang="zh-CN" sz="2800" baseline="30000" dirty="0">
                <a:sym typeface="+mn-ea"/>
              </a:rPr>
              <a:t>职教资源，实现师资、教学资源设备共建共享，并集中力量建设一批优质专业</a:t>
            </a:r>
            <a:r>
              <a:rPr lang="zh-CN" altLang="en-US" sz="2800" baseline="30000" dirty="0">
                <a:sym typeface="+mn-ea"/>
              </a:rPr>
              <a:t>群</a:t>
            </a:r>
            <a:r>
              <a:rPr lang="en-US" altLang="zh-CN" sz="2800" baseline="30000" dirty="0">
                <a:sym typeface="+mn-ea"/>
              </a:rPr>
              <a:t>。</a:t>
            </a:r>
            <a:endParaRPr lang="zh-CN" altLang="en-US" sz="2800" b="1" dirty="0">
              <a:latin typeface="华文新魏" panose="02010800040101010101" pitchFamily="2" charset="-122"/>
              <a:ea typeface="华文新魏" panose="02010800040101010101" pitchFamily="2" charset="-122"/>
            </a:endParaRPr>
          </a:p>
        </p:txBody>
      </p:sp>
      <p:sp>
        <p:nvSpPr>
          <p:cNvPr id="4" name="矩形 3"/>
          <p:cNvSpPr/>
          <p:nvPr/>
        </p:nvSpPr>
        <p:spPr>
          <a:xfrm>
            <a:off x="252095" y="915670"/>
            <a:ext cx="8397240" cy="120967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p>
            <a:endParaRPr lang="zh-CN" altLang="en-US" sz="2800" baseline="30000" dirty="0"/>
          </a:p>
          <a:p>
            <a:r>
              <a:rPr lang="en-US" altLang="zh-CN" sz="2800" baseline="30000" dirty="0"/>
              <a:t>         </a:t>
            </a:r>
            <a:r>
              <a:rPr lang="zh-CN" altLang="en-US" sz="2800" baseline="30000" dirty="0"/>
              <a:t>江淮工业学校积极探索普职融通，多措并举，教育教学水平与效果均有较大提升，</a:t>
            </a:r>
            <a:r>
              <a:rPr lang="en-US" altLang="zh-CN" sz="2800" baseline="30000" dirty="0"/>
              <a:t>2022</a:t>
            </a:r>
            <a:r>
              <a:rPr lang="zh-CN" altLang="en-US" sz="2800" baseline="30000" dirty="0"/>
              <a:t>年自主招生和对口高考双双取得了突破性成果。学校声誉大幅度提升，学校招生快速增加，学校办学已形成良性循环。</a:t>
            </a:r>
            <a:endParaRPr lang="zh-CN" altLang="en-US" sz="2800" baseline="30000" dirty="0"/>
          </a:p>
        </p:txBody>
      </p:sp>
      <p:sp>
        <p:nvSpPr>
          <p:cNvPr id="11" name="文本框 10"/>
          <p:cNvSpPr txBox="1"/>
          <p:nvPr/>
        </p:nvSpPr>
        <p:spPr>
          <a:xfrm>
            <a:off x="179705" y="3723640"/>
            <a:ext cx="8529955" cy="101473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p>
            <a:r>
              <a:rPr lang="en-US" altLang="zh-CN" sz="2000" dirty="0">
                <a:sym typeface="+mn-ea"/>
              </a:rPr>
              <a:t>        2022年，通过政府相关部门搭建平台，学校与桐城经济开发区汇通汽车、晨兴希姆通、中建材、国轩智能智造等多家企业对接洽谈，校企合作，助力</a:t>
            </a:r>
            <a:r>
              <a:rPr lang="zh-CN" altLang="en-US" sz="2000" dirty="0">
                <a:sym typeface="+mn-ea"/>
              </a:rPr>
              <a:t>本市</a:t>
            </a:r>
            <a:r>
              <a:rPr lang="en-US" altLang="zh-CN" sz="2000" dirty="0">
                <a:sym typeface="+mn-ea"/>
              </a:rPr>
              <a:t>地方经济发展。</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1"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nvSpPr>
        <p:spPr>
          <a:xfrm>
            <a:off x="-635" y="0"/>
            <a:ext cx="9144635" cy="5132705"/>
          </a:xfrm>
          <a:prstGeom prst="rect">
            <a:avLst/>
          </a:prstGeom>
        </p:spPr>
        <p:style>
          <a:lnRef idx="0">
            <a:schemeClr val="accent2"/>
          </a:lnRef>
          <a:fillRef idx="3">
            <a:schemeClr val="accent2"/>
          </a:fillRef>
          <a:effectRef idx="3">
            <a:schemeClr val="accent2"/>
          </a:effectRef>
          <a:fontRef idx="minor">
            <a:schemeClr val="lt1"/>
          </a:fontRef>
        </p:style>
        <p:txBody>
          <a:bodyPr wrap="square">
            <a:noAutofit/>
          </a:bodyPr>
          <a:p>
            <a:endParaRPr lang="zh-CN" altLang="en-US" sz="3600" dirty="0"/>
          </a:p>
          <a:p>
            <a:r>
              <a:rPr lang="zh-CN" altLang="en-US" sz="3600" dirty="0"/>
              <a:t> </a:t>
            </a:r>
            <a:r>
              <a:rPr lang="en-US" altLang="zh-CN" sz="3600" dirty="0"/>
              <a:t>       </a:t>
            </a:r>
            <a:r>
              <a:rPr lang="zh-CN" altLang="en-US" sz="3600" dirty="0"/>
              <a:t>习总书记说：“职业教育前途广阔，大有可为”，作为职业学校，我们必须“大有作为”， 把准时代脉搏、抢抓国家政策红利，扩大职业教育政策影响，充分发挥学校内部、外部各种有利因素，构建科学的管理体系，形成学校职业教育改革发展的新动能，努力实现职业教育高质量发展。</a:t>
            </a:r>
            <a:endParaRPr lang="zh-CN"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p:cNvPicPr>
            <a:picLocks noChangeAspect="1" noChangeArrowheads="1"/>
          </p:cNvPicPr>
          <p:nvPr/>
        </p:nvPicPr>
        <p:blipFill>
          <a:blip r:embed="rId1"/>
          <a:srcRect t="-1330"/>
          <a:stretch>
            <a:fillRect/>
          </a:stretch>
        </p:blipFill>
        <p:spPr bwMode="auto">
          <a:xfrm>
            <a:off x="428596" y="375032"/>
            <a:ext cx="4572032" cy="4393437"/>
          </a:xfrm>
          <a:prstGeom prst="rect">
            <a:avLst/>
          </a:prstGeom>
          <a:noFill/>
          <a:ln w="9525">
            <a:noFill/>
            <a:miter lim="800000"/>
            <a:headEnd/>
            <a:tailEnd/>
          </a:ln>
          <a:effectLst/>
          <a:scene3d>
            <a:camera prst="orthographicFront">
              <a:rot lat="0" lon="0" rev="0"/>
            </a:camera>
            <a:lightRig rig="contrasting" dir="t">
              <a:rot lat="0" lon="0" rev="7800000"/>
            </a:lightRig>
          </a:scene3d>
          <a:sp3d>
            <a:bevelT w="139700" h="139700"/>
          </a:sp3d>
        </p:spPr>
      </p:pic>
      <p:sp>
        <p:nvSpPr>
          <p:cNvPr id="4" name="矩形 3"/>
          <p:cNvSpPr/>
          <p:nvPr/>
        </p:nvSpPr>
        <p:spPr>
          <a:xfrm>
            <a:off x="2928926" y="1071552"/>
            <a:ext cx="5500726" cy="156966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lIns="91440" tIns="45720" rIns="91440" bIns="45720">
            <a:spAutoFit/>
          </a:bodyPr>
          <a:lstStyle/>
          <a:p>
            <a:pPr algn="ctr"/>
            <a:r>
              <a:rPr lang="zh-CN" altLang="en-US" sz="9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华文新魏" panose="02010800040101010101" pitchFamily="2" charset="-122"/>
                <a:ea typeface="华文新魏" panose="02010800040101010101" pitchFamily="2" charset="-122"/>
              </a:rPr>
              <a:t>敬请指教！</a:t>
            </a:r>
            <a:endParaRPr lang="zh-CN" altLang="en-US" sz="9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华文新魏" panose="02010800040101010101" pitchFamily="2" charset="-122"/>
              <a:ea typeface="华文新魏" panose="02010800040101010101" pitchFamily="2" charset="-122"/>
            </a:endParaRPr>
          </a:p>
        </p:txBody>
      </p:sp>
      <p:sp>
        <p:nvSpPr>
          <p:cNvPr id="5" name="矩形 4"/>
          <p:cNvSpPr/>
          <p:nvPr/>
        </p:nvSpPr>
        <p:spPr>
          <a:xfrm>
            <a:off x="5148064" y="3911224"/>
            <a:ext cx="3672408" cy="523220"/>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bodyPr>
          <a:lstStyle/>
          <a:p>
            <a:pPr algn="ctr"/>
            <a:r>
              <a:rPr lang="zh-CN" alt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仿宋" panose="02010609060101010101" pitchFamily="49" charset="-122"/>
                <a:ea typeface="仿宋" panose="02010609060101010101" pitchFamily="49" charset="-122"/>
              </a:rPr>
              <a:t>黄小平：</a:t>
            </a:r>
            <a:r>
              <a:rPr lang="en-US" altLang="zh-CN"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仿宋" panose="02010609060101010101" pitchFamily="49" charset="-122"/>
                <a:ea typeface="仿宋" panose="02010609060101010101" pitchFamily="49" charset="-122"/>
              </a:rPr>
              <a:t>18156908095</a:t>
            </a:r>
            <a:endParaRPr lang="en-US" altLang="zh-CN"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a:xfrm>
            <a:off x="428625" y="267891"/>
            <a:ext cx="8229600" cy="857250"/>
          </a:xfrm>
        </p:spPr>
        <p:txBody>
          <a:bodyPr/>
          <a:lstStyle/>
          <a:p>
            <a:r>
              <a:rPr lang="zh-CN" altLang="en-US" sz="3600" dirty="0">
                <a:latin typeface="微软雅黑" panose="020B0503020204020204" pitchFamily="34" charset="-122"/>
                <a:ea typeface="微软雅黑" panose="020B0503020204020204" pitchFamily="34" charset="-122"/>
              </a:rPr>
              <a:t>一、基金项目课题介绍</a:t>
            </a:r>
            <a:endParaRPr lang="zh-CN" altLang="en-US" sz="3600" dirty="0">
              <a:latin typeface="微软雅黑" panose="020B0503020204020204" pitchFamily="34" charset="-122"/>
              <a:ea typeface="微软雅黑" panose="020B0503020204020204" pitchFamily="34" charset="-122"/>
            </a:endParaRPr>
          </a:p>
        </p:txBody>
      </p:sp>
      <p:sp>
        <p:nvSpPr>
          <p:cNvPr id="12" name="灯片编号占位符 3"/>
          <p:cNvSpPr>
            <a:spLocks noGrp="1"/>
          </p:cNvSpPr>
          <p:nvPr>
            <p:ph type="sldNum" sz="quarter" idx="12"/>
          </p:nvPr>
        </p:nvSpPr>
        <p:spPr/>
        <p:txBody>
          <a:bodyPr/>
          <a:lstStyle/>
          <a:p>
            <a:pPr>
              <a:defRPr/>
            </a:pPr>
            <a:fld id="{CAB7B160-C6F5-4725-A280-6D173CE6EE6F}" type="slidenum">
              <a:rPr lang="zh-CN" altLang="en-US"/>
            </a:fld>
            <a:endParaRPr lang="en-US" altLang="zh-CN" dirty="0"/>
          </a:p>
        </p:txBody>
      </p:sp>
      <p:sp>
        <p:nvSpPr>
          <p:cNvPr id="13" name="椭圆 12"/>
          <p:cNvSpPr/>
          <p:nvPr/>
        </p:nvSpPr>
        <p:spPr>
          <a:xfrm>
            <a:off x="1214438" y="1500199"/>
            <a:ext cx="6786562" cy="139303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413" name="TextBox 11"/>
          <p:cNvSpPr txBox="1">
            <a:spLocks noChangeArrowheads="1"/>
          </p:cNvSpPr>
          <p:nvPr/>
        </p:nvSpPr>
        <p:spPr bwMode="auto">
          <a:xfrm>
            <a:off x="6500813" y="3696903"/>
            <a:ext cx="2214562" cy="954107"/>
          </a:xfrm>
          <a:prstGeom prst="rect">
            <a:avLst/>
          </a:prstGeom>
          <a:noFill/>
          <a:ln w="9525">
            <a:noFill/>
            <a:miter lim="800000"/>
          </a:ln>
        </p:spPr>
        <p:txBody>
          <a:bodyPr>
            <a:spAutoFit/>
          </a:bodyPr>
          <a:lstStyle/>
          <a:p>
            <a:pPr algn="ctr"/>
            <a:r>
              <a:rPr lang="zh-CN" altLang="en-US" sz="2800" b="1" dirty="0">
                <a:latin typeface="微软雅黑" panose="020B0503020204020204" pitchFamily="34" charset="-122"/>
                <a:ea typeface="微软雅黑" panose="020B0503020204020204" pitchFamily="34" charset="-122"/>
              </a:rPr>
              <a:t>项目化教学</a:t>
            </a:r>
            <a:r>
              <a:rPr lang="zh-CN" altLang="en-US" sz="2800" b="1" dirty="0">
                <a:solidFill>
                  <a:srgbClr val="FF0000"/>
                </a:solidFill>
                <a:latin typeface="微软雅黑" panose="020B0503020204020204" pitchFamily="34" charset="-122"/>
                <a:ea typeface="微软雅黑" panose="020B0503020204020204" pitchFamily="34" charset="-122"/>
              </a:rPr>
              <a:t>成果</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17411" name="TextBox 9">
            <a:hlinkClick r:id="rId1" action="ppaction://hlinksldjump"/>
          </p:cNvPr>
          <p:cNvSpPr txBox="1">
            <a:spLocks noChangeArrowheads="1"/>
          </p:cNvSpPr>
          <p:nvPr/>
        </p:nvSpPr>
        <p:spPr bwMode="auto">
          <a:xfrm>
            <a:off x="571500" y="3686187"/>
            <a:ext cx="1785938" cy="954107"/>
          </a:xfrm>
          <a:prstGeom prst="rect">
            <a:avLst/>
          </a:prstGeom>
          <a:noFill/>
          <a:ln w="9525">
            <a:noFill/>
            <a:miter lim="800000"/>
          </a:ln>
        </p:spPr>
        <p:txBody>
          <a:bodyPr>
            <a:spAutoFit/>
          </a:bodyPr>
          <a:lstStyle/>
          <a:p>
            <a:pPr algn="ctr"/>
            <a:r>
              <a:rPr lang="zh-CN" altLang="en-US" sz="2800" b="1" dirty="0">
                <a:latin typeface="微软雅黑" panose="020B0503020204020204" pitchFamily="34" charset="-122"/>
                <a:ea typeface="微软雅黑" panose="020B0503020204020204" pitchFamily="34" charset="-122"/>
              </a:rPr>
              <a:t>基金课题</a:t>
            </a:r>
            <a:r>
              <a:rPr lang="zh-CN" altLang="en-US" sz="2800" b="1" dirty="0">
                <a:solidFill>
                  <a:srgbClr val="FF0000"/>
                </a:solidFill>
                <a:latin typeface="微软雅黑" panose="020B0503020204020204" pitchFamily="34" charset="-122"/>
                <a:ea typeface="微软雅黑" panose="020B0503020204020204" pitchFamily="34" charset="-122"/>
              </a:rPr>
              <a:t>立项</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17412" name="TextBox 10"/>
          <p:cNvSpPr txBox="1">
            <a:spLocks noChangeArrowheads="1"/>
          </p:cNvSpPr>
          <p:nvPr/>
        </p:nvSpPr>
        <p:spPr bwMode="auto">
          <a:xfrm>
            <a:off x="3286116" y="3696903"/>
            <a:ext cx="2510020" cy="954107"/>
          </a:xfrm>
          <a:prstGeom prst="rect">
            <a:avLst/>
          </a:prstGeom>
          <a:noFill/>
          <a:ln w="9525">
            <a:noFill/>
            <a:miter lim="800000"/>
          </a:ln>
        </p:spPr>
        <p:txBody>
          <a:bodyPr wrap="square">
            <a:spAutoFit/>
          </a:bodyPr>
          <a:lstStyle/>
          <a:p>
            <a:pPr algn="ctr"/>
            <a:r>
              <a:rPr lang="zh-CN" altLang="en-US" sz="2800" b="1" dirty="0">
                <a:latin typeface="微软雅黑" panose="020B0503020204020204" pitchFamily="34" charset="-122"/>
                <a:ea typeface="微软雅黑" panose="020B0503020204020204" pitchFamily="34" charset="-122"/>
              </a:rPr>
              <a:t>课题研究</a:t>
            </a:r>
            <a:endParaRPr lang="en-US" altLang="zh-CN" sz="2800" b="1" dirty="0">
              <a:latin typeface="微软雅黑" panose="020B0503020204020204" pitchFamily="34" charset="-122"/>
              <a:ea typeface="微软雅黑" panose="020B0503020204020204" pitchFamily="34" charset="-122"/>
            </a:endParaRPr>
          </a:p>
          <a:p>
            <a:pPr algn="ctr"/>
            <a:r>
              <a:rPr lang="zh-CN" altLang="en-US" sz="2800" b="1" dirty="0">
                <a:solidFill>
                  <a:srgbClr val="FF0000"/>
                </a:solidFill>
                <a:latin typeface="微软雅黑" panose="020B0503020204020204" pitchFamily="34" charset="-122"/>
                <a:ea typeface="微软雅黑" panose="020B0503020204020204" pitchFamily="34" charset="-122"/>
              </a:rPr>
              <a:t>推进</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62" y="1531940"/>
            <a:ext cx="2841169" cy="18887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638" y="1154516"/>
            <a:ext cx="1712139" cy="24223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6686" y="1070175"/>
            <a:ext cx="1867771" cy="25067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3"/>
          <p:cNvSpPr>
            <a:spLocks noGrp="1"/>
          </p:cNvSpPr>
          <p:nvPr>
            <p:ph type="sldNum" sz="quarter" idx="12"/>
          </p:nvPr>
        </p:nvSpPr>
        <p:spPr/>
        <p:txBody>
          <a:bodyPr/>
          <a:lstStyle/>
          <a:p>
            <a:pPr>
              <a:defRPr/>
            </a:pPr>
            <a:fld id="{6C4EFE4A-7C65-46D2-BC3B-2D94B8894A52}" type="slidenum">
              <a:rPr lang="zh-CN" altLang="en-US"/>
            </a:fld>
            <a:endParaRPr lang="en-US" altLang="zh-CN" dirty="0"/>
          </a:p>
        </p:txBody>
      </p:sp>
      <p:sp>
        <p:nvSpPr>
          <p:cNvPr id="5" name="Rectangle 2"/>
          <p:cNvSpPr>
            <a:spLocks noGrp="1" noChangeArrowheads="1"/>
          </p:cNvSpPr>
          <p:nvPr>
            <p:ph type="title"/>
          </p:nvPr>
        </p:nvSpPr>
        <p:spPr>
          <a:xfrm>
            <a:off x="428640" y="160735"/>
            <a:ext cx="4791447" cy="651272"/>
          </a:xfrm>
        </p:spPr>
        <p:txBody>
          <a:bodyPr/>
          <a:lstStyle/>
          <a:p>
            <a:pPr>
              <a:defRPr/>
            </a:pPr>
            <a:r>
              <a:rPr lang="zh-CN" altLang="en-US" sz="3600" u="sng" dirty="0">
                <a:uFill>
                  <a:solidFill>
                    <a:srgbClr val="FF0000"/>
                  </a:solidFill>
                </a:uFill>
                <a:latin typeface="微软雅黑" panose="020B0503020204020204" pitchFamily="34" charset="-122"/>
                <a:ea typeface="微软雅黑" panose="020B0503020204020204" pitchFamily="34" charset="-122"/>
              </a:rPr>
              <a:t>基金项目课题</a:t>
            </a:r>
            <a:endParaRPr lang="zh-CN" altLang="zh-CN" sz="3600" u="sng" dirty="0">
              <a:uFill>
                <a:solidFill>
                  <a:srgbClr val="FF0000"/>
                </a:solidFill>
              </a:uFill>
              <a:latin typeface="微软雅黑" panose="020B0503020204020204" pitchFamily="34" charset="-122"/>
              <a:ea typeface="微软雅黑" panose="020B0503020204020204" pitchFamily="34" charset="-122"/>
            </a:endParaRPr>
          </a:p>
        </p:txBody>
      </p:sp>
      <p:pic>
        <p:nvPicPr>
          <p:cNvPr id="6" name="图片 14" descr="Report1.jpg"/>
          <p:cNvPicPr>
            <a:picLocks noChangeAspect="1"/>
          </p:cNvPicPr>
          <p:nvPr/>
        </p:nvPicPr>
        <p:blipFill>
          <a:blip r:embed="rId1"/>
          <a:srcRect/>
          <a:stretch>
            <a:fillRect/>
          </a:stretch>
        </p:blipFill>
        <p:spPr bwMode="auto">
          <a:xfrm>
            <a:off x="541015" y="0"/>
            <a:ext cx="748379" cy="810000"/>
          </a:xfrm>
          <a:prstGeom prst="rect">
            <a:avLst/>
          </a:prstGeom>
          <a:noFill/>
          <a:ln w="34925">
            <a:solidFill>
              <a:srgbClr val="FFFFFF"/>
            </a:solidFill>
            <a:miter lim="800000"/>
            <a:headEnd/>
            <a:tailEn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3922" y="925448"/>
            <a:ext cx="5924794" cy="40422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910817"/>
            <a:ext cx="1837790" cy="248203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394" y="2499744"/>
            <a:ext cx="1848690" cy="246496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3"/>
          <p:cNvSpPr>
            <a:spLocks noGrp="1"/>
          </p:cNvSpPr>
          <p:nvPr>
            <p:ph type="sldNum" sz="quarter" idx="12"/>
          </p:nvPr>
        </p:nvSpPr>
        <p:spPr/>
        <p:txBody>
          <a:bodyPr/>
          <a:lstStyle/>
          <a:p>
            <a:pPr>
              <a:defRPr/>
            </a:pPr>
            <a:fld id="{4D3E9BFD-7F32-43F3-B767-5FAAE255D704}" type="slidenum">
              <a:rPr lang="zh-CN" altLang="en-US"/>
            </a:fld>
            <a:endParaRPr lang="en-US" altLang="zh-CN" dirty="0"/>
          </a:p>
        </p:txBody>
      </p:sp>
      <p:graphicFrame>
        <p:nvGraphicFramePr>
          <p:cNvPr id="3" name="表格 2"/>
          <p:cNvGraphicFramePr>
            <a:graphicFrameLocks noGrp="1"/>
          </p:cNvGraphicFramePr>
          <p:nvPr/>
        </p:nvGraphicFramePr>
        <p:xfrm>
          <a:off x="785813" y="964409"/>
          <a:ext cx="7715333" cy="3588787"/>
        </p:xfrm>
        <a:graphic>
          <a:graphicData uri="http://schemas.openxmlformats.org/drawingml/2006/table">
            <a:tbl>
              <a:tblPr/>
              <a:tblGrid>
                <a:gridCol w="887605"/>
                <a:gridCol w="2538542"/>
                <a:gridCol w="2016224"/>
                <a:gridCol w="2272962"/>
              </a:tblGrid>
              <a:tr h="532535">
                <a:tc gridSpan="3">
                  <a:txBody>
                    <a:bodyPr/>
                    <a:lstStyle/>
                    <a:p>
                      <a:pPr algn="ctr">
                        <a:lnSpc>
                          <a:spcPts val="1500"/>
                        </a:lnSpc>
                        <a:spcAft>
                          <a:spcPts val="0"/>
                        </a:spcAft>
                      </a:pPr>
                      <a:r>
                        <a:rPr lang="zh-CN" sz="1700" b="1" kern="0" dirty="0">
                          <a:solidFill>
                            <a:srgbClr val="333333"/>
                          </a:solidFill>
                          <a:latin typeface="黑体" panose="02010609060101010101" pitchFamily="2" charset="-122"/>
                          <a:ea typeface="黑体" panose="02010609060101010101" pitchFamily="2" charset="-122"/>
                          <a:cs typeface="宋体" panose="02010600030101010101" pitchFamily="2" charset="-122"/>
                        </a:rPr>
                        <a:t>计算机应用专业人才</a:t>
                      </a:r>
                      <a:r>
                        <a:rPr lang="zh-CN" altLang="en-US" sz="1700" b="1" kern="0" dirty="0">
                          <a:solidFill>
                            <a:srgbClr val="333333"/>
                          </a:solidFill>
                          <a:latin typeface="黑体" panose="02010609060101010101" pitchFamily="2" charset="-122"/>
                          <a:ea typeface="黑体" panose="02010609060101010101" pitchFamily="2" charset="-122"/>
                          <a:cs typeface="宋体" panose="02010600030101010101" pitchFamily="2" charset="-122"/>
                        </a:rPr>
                        <a:t>企业</a:t>
                      </a:r>
                      <a:r>
                        <a:rPr lang="zh-CN" sz="1700" b="1" kern="0" dirty="0">
                          <a:solidFill>
                            <a:srgbClr val="333333"/>
                          </a:solidFill>
                          <a:latin typeface="黑体" panose="02010609060101010101" pitchFamily="2" charset="-122"/>
                          <a:ea typeface="黑体" panose="02010609060101010101" pitchFamily="2" charset="-122"/>
                          <a:cs typeface="宋体" panose="02010600030101010101" pitchFamily="2" charset="-122"/>
                        </a:rPr>
                        <a:t>岗位</a:t>
                      </a:r>
                      <a:r>
                        <a:rPr lang="zh-CN" altLang="en-US" sz="1700" b="1" kern="0" dirty="0">
                          <a:solidFill>
                            <a:srgbClr val="333333"/>
                          </a:solidFill>
                          <a:latin typeface="黑体" panose="02010609060101010101" pitchFamily="2" charset="-122"/>
                          <a:ea typeface="黑体" panose="02010609060101010101" pitchFamily="2" charset="-122"/>
                          <a:cs typeface="宋体" panose="02010600030101010101" pitchFamily="2" charset="-122"/>
                        </a:rPr>
                        <a:t>分析</a:t>
                      </a:r>
                      <a:endParaRPr lang="zh-CN" sz="2300" b="1" kern="100" dirty="0">
                        <a:latin typeface="黑体" panose="02010609060101010101" pitchFamily="2" charset="-122"/>
                        <a:ea typeface="黑体" panose="02010609060101010101" pitchFamily="2"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tile tx="0" ty="0" sx="100000" sy="100000" flip="none" algn="tl"/>
                    </a:blipFill>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tile tx="0" ty="0" sx="100000" sy="100000" flip="none" algn="tl"/>
                    </a:blipFill>
                  </a:tcPr>
                </a:tc>
                <a:tc hMerge="1">
                  <a:tcPr/>
                </a:tc>
                <a:tc>
                  <a:txBody>
                    <a:bodyPr/>
                    <a:lstStyle/>
                    <a:p>
                      <a:pPr algn="ctr">
                        <a:lnSpc>
                          <a:spcPts val="1500"/>
                        </a:lnSpc>
                        <a:spcAft>
                          <a:spcPts val="0"/>
                        </a:spcAft>
                      </a:pPr>
                      <a:r>
                        <a:rPr lang="zh-CN" altLang="en-US" sz="1800" b="1" kern="100" dirty="0">
                          <a:latin typeface="黑体" panose="02010609060101010101" pitchFamily="2" charset="-122"/>
                          <a:ea typeface="黑体" panose="02010609060101010101" pitchFamily="2" charset="-122"/>
                          <a:cs typeface="Times New Roman" panose="02020603050405020304"/>
                        </a:rPr>
                        <a:t>专业方向</a:t>
                      </a:r>
                      <a:endParaRPr lang="zh-CN" sz="1800" b="1" kern="100" dirty="0">
                        <a:latin typeface="黑体" panose="02010609060101010101" pitchFamily="2" charset="-122"/>
                        <a:ea typeface="黑体" panose="02010609060101010101" pitchFamily="2"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tile tx="0" ty="0" sx="100000" sy="100000" flip="none" algn="tl"/>
                    </a:blipFill>
                  </a:tcPr>
                </a:tc>
              </a:tr>
              <a:tr h="396980">
                <a:tc>
                  <a:txBody>
                    <a:bodyPr/>
                    <a:lstStyle/>
                    <a:p>
                      <a:pPr algn="ctr">
                        <a:lnSpc>
                          <a:spcPts val="1500"/>
                        </a:lnSpc>
                        <a:spcAft>
                          <a:spcPts val="0"/>
                        </a:spcAft>
                      </a:pPr>
                      <a:r>
                        <a:rPr lang="en-US" sz="2000" b="1" kern="0" dirty="0">
                          <a:solidFill>
                            <a:srgbClr val="333333"/>
                          </a:solidFill>
                          <a:latin typeface="宋体" panose="02010600030101010101" pitchFamily="2" charset="-122"/>
                          <a:ea typeface="宋体" panose="02010600030101010101" pitchFamily="2" charset="-122"/>
                          <a:cs typeface="宋体" panose="02010600030101010101" pitchFamily="2" charset="-122"/>
                        </a:rPr>
                        <a:t>1</a:t>
                      </a:r>
                      <a:r>
                        <a:rPr lang="zh-CN" altLang="en-US" sz="2000" b="1" kern="0" dirty="0">
                          <a:solidFill>
                            <a:srgbClr val="333333"/>
                          </a:solidFill>
                          <a:latin typeface="+mn-lt"/>
                          <a:ea typeface="+mn-ea"/>
                          <a:cs typeface="宋体" panose="02010600030101010101" pitchFamily="2" charset="-122"/>
                        </a:rPr>
                        <a:t>、</a:t>
                      </a:r>
                      <a:endParaRPr lang="zh-CN" sz="2000" b="1" kern="100" dirty="0">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tile tx="0" ty="0" sx="100000" sy="100000" flip="none" algn="tl"/>
                    </a:blipFill>
                  </a:tcPr>
                </a:tc>
                <a:tc gridSpan="2">
                  <a:txBody>
                    <a:bodyPr/>
                    <a:lstStyle/>
                    <a:p>
                      <a:pPr algn="l">
                        <a:lnSpc>
                          <a:spcPts val="1500"/>
                        </a:lnSpc>
                        <a:spcAft>
                          <a:spcPts val="0"/>
                        </a:spcAft>
                      </a:pPr>
                      <a:r>
                        <a:rPr lang="en-US" altLang="zh-CN" sz="1400" b="1" kern="0" dirty="0">
                          <a:solidFill>
                            <a:srgbClr val="333333"/>
                          </a:solidFill>
                          <a:latin typeface="Calibri" panose="020F0502020204030204"/>
                          <a:ea typeface="宋体" panose="02010600030101010101" pitchFamily="2" charset="-122"/>
                          <a:cs typeface="宋体" panose="02010600030101010101" pitchFamily="2" charset="-122"/>
                        </a:rPr>
                        <a:t>     </a:t>
                      </a:r>
                      <a:r>
                        <a:rPr lang="zh-CN" sz="1400" b="1" kern="0" dirty="0">
                          <a:solidFill>
                            <a:srgbClr val="333333"/>
                          </a:solidFill>
                          <a:latin typeface="Calibri" panose="020F0502020204030204"/>
                          <a:ea typeface="宋体" panose="02010600030101010101" pitchFamily="2" charset="-122"/>
                          <a:cs typeface="宋体" panose="02010600030101010101" pitchFamily="2" charset="-122"/>
                        </a:rPr>
                        <a:t>计算机销售</a:t>
                      </a:r>
                      <a:r>
                        <a:rPr lang="en-US" sz="1400" b="1" kern="0" dirty="0">
                          <a:solidFill>
                            <a:srgbClr val="333333"/>
                          </a:solidFill>
                          <a:latin typeface="Calibri" panose="020F0502020204030204"/>
                          <a:ea typeface="宋体" panose="02010600030101010101" pitchFamily="2" charset="-122"/>
                          <a:cs typeface="宋体" panose="02010600030101010101" pitchFamily="2" charset="-122"/>
                        </a:rPr>
                        <a:t>/</a:t>
                      </a:r>
                      <a:r>
                        <a:rPr lang="zh-CN" sz="1400" b="1" kern="0" dirty="0">
                          <a:solidFill>
                            <a:srgbClr val="333333"/>
                          </a:solidFill>
                          <a:latin typeface="Calibri" panose="020F0502020204030204"/>
                          <a:ea typeface="宋体" panose="02010600030101010101" pitchFamily="2" charset="-122"/>
                          <a:cs typeface="宋体" panose="02010600030101010101" pitchFamily="2" charset="-122"/>
                        </a:rPr>
                        <a:t>技术支持服务</a:t>
                      </a:r>
                      <a:endParaRPr lang="zh-CN" sz="2000" b="1" kern="100" dirty="0">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tile tx="0" ty="0" sx="100000" sy="100000" flip="none" algn="tl"/>
                    </a:blipFill>
                  </a:tcPr>
                </a:tc>
                <a:tc hMerge="1">
                  <a:tcPr/>
                </a:tc>
                <a:tc rowSpan="3">
                  <a:txBody>
                    <a:bodyPr/>
                    <a:lstStyle/>
                    <a:p>
                      <a:pPr algn="ctr">
                        <a:lnSpc>
                          <a:spcPts val="1500"/>
                        </a:lnSpc>
                        <a:spcAft>
                          <a:spcPts val="0"/>
                        </a:spcAft>
                      </a:pPr>
                      <a:r>
                        <a:rPr lang="zh-CN" altLang="en-US" sz="1700" b="1" kern="100" dirty="0">
                          <a:solidFill>
                            <a:srgbClr val="FF0000"/>
                          </a:solidFill>
                          <a:latin typeface="Calibri" panose="020F0502020204030204"/>
                          <a:ea typeface="宋体" panose="02010600030101010101" pitchFamily="2" charset="-122"/>
                          <a:cs typeface="Times New Roman" panose="02020603050405020304"/>
                        </a:rPr>
                        <a:t>通用培养</a:t>
                      </a:r>
                      <a:endParaRPr lang="zh-CN" sz="1700" b="1" kern="100" dirty="0">
                        <a:solidFill>
                          <a:srgbClr val="FF0000"/>
                        </a:solidFill>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tile tx="0" ty="0" sx="100000" sy="100000" flip="none" algn="tl"/>
                    </a:blipFill>
                  </a:tcPr>
                </a:tc>
              </a:tr>
              <a:tr h="406664">
                <a:tc>
                  <a:txBody>
                    <a:bodyPr/>
                    <a:lstStyle/>
                    <a:p>
                      <a:pPr algn="ctr">
                        <a:lnSpc>
                          <a:spcPts val="1500"/>
                        </a:lnSpc>
                        <a:spcAft>
                          <a:spcPts val="0"/>
                        </a:spcAft>
                      </a:pPr>
                      <a:r>
                        <a:rPr lang="en-US" sz="2000" b="1" kern="0" dirty="0">
                          <a:solidFill>
                            <a:srgbClr val="333333"/>
                          </a:solidFill>
                          <a:latin typeface="宋体" panose="02010600030101010101" pitchFamily="2" charset="-122"/>
                          <a:ea typeface="宋体" panose="02010600030101010101" pitchFamily="2" charset="-122"/>
                          <a:cs typeface="宋体" panose="02010600030101010101" pitchFamily="2" charset="-122"/>
                        </a:rPr>
                        <a:t>2</a:t>
                      </a:r>
                      <a:r>
                        <a:rPr lang="zh-CN" altLang="en-US" sz="2000" b="1" kern="0" dirty="0">
                          <a:solidFill>
                            <a:srgbClr val="333333"/>
                          </a:solidFill>
                          <a:latin typeface="+mn-lt"/>
                          <a:ea typeface="+mn-ea"/>
                          <a:cs typeface="宋体" panose="02010600030101010101" pitchFamily="2" charset="-122"/>
                        </a:rPr>
                        <a:t>、</a:t>
                      </a:r>
                      <a:endParaRPr lang="zh-CN" sz="2000" b="1" kern="100" dirty="0">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tile tx="0" ty="0" sx="100000" sy="100000" flip="none" algn="tl"/>
                    </a:blipFill>
                  </a:tcPr>
                </a:tc>
                <a:tc gridSpan="2">
                  <a:txBody>
                    <a:bodyPr/>
                    <a:lstStyle/>
                    <a:p>
                      <a:pPr algn="l">
                        <a:lnSpc>
                          <a:spcPts val="1500"/>
                        </a:lnSpc>
                        <a:spcAft>
                          <a:spcPts val="0"/>
                        </a:spcAft>
                      </a:pPr>
                      <a:r>
                        <a:rPr lang="en-US" altLang="zh-CN" sz="1400" b="1" kern="0" dirty="0">
                          <a:solidFill>
                            <a:srgbClr val="333333"/>
                          </a:solidFill>
                          <a:latin typeface="Calibri" panose="020F0502020204030204"/>
                          <a:ea typeface="宋体" panose="02010600030101010101" pitchFamily="2" charset="-122"/>
                          <a:cs typeface="宋体" panose="02010600030101010101" pitchFamily="2" charset="-122"/>
                        </a:rPr>
                        <a:t>     </a:t>
                      </a:r>
                      <a:r>
                        <a:rPr lang="zh-CN" sz="1400" b="1" kern="0" dirty="0">
                          <a:solidFill>
                            <a:srgbClr val="333333"/>
                          </a:solidFill>
                          <a:latin typeface="Calibri" panose="020F0502020204030204"/>
                          <a:ea typeface="宋体" panose="02010600030101010101" pitchFamily="2" charset="-122"/>
                          <a:cs typeface="宋体" panose="02010600030101010101" pitchFamily="2" charset="-122"/>
                        </a:rPr>
                        <a:t>信息收集</a:t>
                      </a:r>
                      <a:r>
                        <a:rPr lang="en-US" sz="1400" b="1" kern="0" dirty="0">
                          <a:solidFill>
                            <a:srgbClr val="333333"/>
                          </a:solidFill>
                          <a:latin typeface="Calibri" panose="020F0502020204030204"/>
                          <a:ea typeface="宋体" panose="02010600030101010101" pitchFamily="2" charset="-122"/>
                          <a:cs typeface="宋体" panose="02010600030101010101" pitchFamily="2" charset="-122"/>
                        </a:rPr>
                        <a:t>/</a:t>
                      </a:r>
                      <a:r>
                        <a:rPr lang="zh-CN" sz="1400" b="1" kern="0" dirty="0">
                          <a:solidFill>
                            <a:srgbClr val="333333"/>
                          </a:solidFill>
                          <a:latin typeface="Calibri" panose="020F0502020204030204"/>
                          <a:ea typeface="宋体" panose="02010600030101010101" pitchFamily="2" charset="-122"/>
                          <a:cs typeface="宋体" panose="02010600030101010101" pitchFamily="2" charset="-122"/>
                        </a:rPr>
                        <a:t>录入与数据处理</a:t>
                      </a:r>
                      <a:endParaRPr lang="zh-CN" sz="2000" b="1" kern="100" dirty="0">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tile tx="0" ty="0" sx="100000" sy="100000" flip="none" algn="tl"/>
                    </a:blipFill>
                  </a:tcPr>
                </a:tc>
                <a:tc hMerge="1">
                  <a:tcPr/>
                </a:tc>
                <a:tc v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tile tx="0" ty="0" sx="100000" sy="100000" flip="none" algn="tl"/>
                    </a:blipFill>
                  </a:tcPr>
                </a:tc>
              </a:tr>
              <a:tr h="353684">
                <a:tc>
                  <a:txBody>
                    <a:bodyPr/>
                    <a:lstStyle/>
                    <a:p>
                      <a:pPr algn="ctr">
                        <a:lnSpc>
                          <a:spcPts val="1500"/>
                        </a:lnSpc>
                        <a:spcAft>
                          <a:spcPts val="0"/>
                        </a:spcAft>
                      </a:pPr>
                      <a:r>
                        <a:rPr lang="en-US" sz="2000" b="1" kern="0" dirty="0">
                          <a:solidFill>
                            <a:srgbClr val="333333"/>
                          </a:solidFill>
                          <a:latin typeface="宋体" panose="02010600030101010101" pitchFamily="2" charset="-122"/>
                          <a:ea typeface="宋体" panose="02010600030101010101" pitchFamily="2" charset="-122"/>
                          <a:cs typeface="宋体" panose="02010600030101010101" pitchFamily="2" charset="-122"/>
                        </a:rPr>
                        <a:t>3</a:t>
                      </a:r>
                      <a:r>
                        <a:rPr lang="zh-CN" altLang="en-US" sz="2000" b="1" kern="0" dirty="0">
                          <a:solidFill>
                            <a:srgbClr val="333333"/>
                          </a:solidFill>
                          <a:latin typeface="+mn-lt"/>
                          <a:ea typeface="+mn-ea"/>
                          <a:cs typeface="宋体" panose="02010600030101010101" pitchFamily="2" charset="-122"/>
                        </a:rPr>
                        <a:t>、</a:t>
                      </a:r>
                      <a:endParaRPr lang="zh-CN" sz="2000" b="1" kern="100" dirty="0">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tile tx="0" ty="0" sx="100000" sy="100000" flip="none" algn="tl"/>
                    </a:blipFill>
                  </a:tcPr>
                </a:tc>
                <a:tc gridSpan="2">
                  <a:txBody>
                    <a:bodyPr/>
                    <a:lstStyle/>
                    <a:p>
                      <a:pPr algn="l">
                        <a:lnSpc>
                          <a:spcPts val="1500"/>
                        </a:lnSpc>
                        <a:spcAft>
                          <a:spcPts val="0"/>
                        </a:spcAft>
                      </a:pPr>
                      <a:r>
                        <a:rPr lang="en-US" altLang="zh-CN" sz="1400" b="1" kern="0" dirty="0">
                          <a:solidFill>
                            <a:srgbClr val="333333"/>
                          </a:solidFill>
                          <a:latin typeface="Calibri" panose="020F0502020204030204"/>
                          <a:ea typeface="宋体" panose="02010600030101010101" pitchFamily="2" charset="-122"/>
                          <a:cs typeface="宋体" panose="02010600030101010101" pitchFamily="2" charset="-122"/>
                        </a:rPr>
                        <a:t>     </a:t>
                      </a:r>
                      <a:r>
                        <a:rPr lang="zh-CN" sz="1400" b="1" kern="0" dirty="0">
                          <a:solidFill>
                            <a:srgbClr val="333333"/>
                          </a:solidFill>
                          <a:latin typeface="Calibri" panose="020F0502020204030204"/>
                          <a:ea typeface="宋体" panose="02010600030101010101" pitchFamily="2" charset="-122"/>
                          <a:cs typeface="宋体" panose="02010600030101010101" pitchFamily="2" charset="-122"/>
                        </a:rPr>
                        <a:t>办公文秘</a:t>
                      </a:r>
                      <a:endParaRPr lang="zh-CN" sz="2000" b="1" kern="100" dirty="0">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tile tx="0" ty="0" sx="100000" sy="100000" flip="none" algn="tl"/>
                    </a:blipFill>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tile tx="0" ty="0" sx="100000" sy="100000" flip="none" algn="tl"/>
                    </a:blipFill>
                  </a:tcPr>
                </a:tc>
                <a:tc v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tile tx="0" ty="0" sx="100000" sy="100000" flip="none" algn="tl"/>
                    </a:blipFill>
                  </a:tcPr>
                </a:tc>
              </a:tr>
              <a:tr h="358456">
                <a:tc>
                  <a:txBody>
                    <a:bodyPr/>
                    <a:lstStyle/>
                    <a:p>
                      <a:pPr algn="ctr">
                        <a:lnSpc>
                          <a:spcPts val="1500"/>
                        </a:lnSpc>
                        <a:spcAft>
                          <a:spcPts val="0"/>
                        </a:spcAft>
                      </a:pPr>
                      <a:r>
                        <a:rPr lang="en-US" sz="2000" b="1" kern="0" dirty="0">
                          <a:solidFill>
                            <a:srgbClr val="333333"/>
                          </a:solidFill>
                          <a:latin typeface="宋体" panose="02010600030101010101" pitchFamily="2" charset="-122"/>
                          <a:ea typeface="宋体" panose="02010600030101010101" pitchFamily="2" charset="-122"/>
                          <a:cs typeface="宋体" panose="02010600030101010101" pitchFamily="2" charset="-122"/>
                        </a:rPr>
                        <a:t>4</a:t>
                      </a:r>
                      <a:r>
                        <a:rPr lang="zh-CN" altLang="en-US" sz="2000" b="1" kern="0" dirty="0">
                          <a:solidFill>
                            <a:srgbClr val="333333"/>
                          </a:solidFill>
                          <a:latin typeface="+mn-lt"/>
                          <a:ea typeface="+mn-ea"/>
                          <a:cs typeface="宋体" panose="02010600030101010101" pitchFamily="2" charset="-122"/>
                        </a:rPr>
                        <a:t>、</a:t>
                      </a:r>
                      <a:endParaRPr lang="zh-CN" sz="2000" b="1" kern="100" dirty="0">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pPr algn="l">
                        <a:lnSpc>
                          <a:spcPts val="1500"/>
                        </a:lnSpc>
                        <a:spcAft>
                          <a:spcPts val="0"/>
                        </a:spcAft>
                      </a:pPr>
                      <a:r>
                        <a:rPr lang="en-US" altLang="zh-CN" sz="1400" b="1" kern="0" dirty="0">
                          <a:solidFill>
                            <a:srgbClr val="333333"/>
                          </a:solidFill>
                          <a:latin typeface="+mn-lt"/>
                          <a:ea typeface="+mn-ea"/>
                          <a:cs typeface="宋体" panose="02010600030101010101" pitchFamily="2" charset="-122"/>
                        </a:rPr>
                        <a:t>      </a:t>
                      </a:r>
                      <a:r>
                        <a:rPr lang="zh-CN" altLang="zh-CN" sz="1400" b="1" kern="0" dirty="0">
                          <a:solidFill>
                            <a:srgbClr val="333333"/>
                          </a:solidFill>
                          <a:latin typeface="+mn-lt"/>
                          <a:ea typeface="+mn-ea"/>
                          <a:cs typeface="宋体" panose="02010600030101010101" pitchFamily="2" charset="-122"/>
                        </a:rPr>
                        <a:t>网站管理与维护</a:t>
                      </a:r>
                      <a:endParaRPr lang="zh-CN" sz="2000" b="1" kern="100" dirty="0">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pPr algn="l">
                        <a:lnSpc>
                          <a:spcPts val="1500"/>
                        </a:lnSpc>
                        <a:spcAft>
                          <a:spcPts val="0"/>
                        </a:spcAft>
                      </a:pPr>
                      <a:r>
                        <a:rPr lang="zh-CN" altLang="en-US" sz="1600" b="1" kern="100" dirty="0">
                          <a:solidFill>
                            <a:srgbClr val="FF0000"/>
                          </a:solidFill>
                          <a:latin typeface="Calibri" panose="020F0502020204030204"/>
                          <a:ea typeface="宋体" panose="02010600030101010101" pitchFamily="2" charset="-122"/>
                          <a:cs typeface="Times New Roman" panose="02020603050405020304"/>
                        </a:rPr>
                        <a:t>纵横网络</a:t>
                      </a:r>
                      <a:endParaRPr lang="zh-CN" sz="1600" b="1" kern="100" dirty="0">
                        <a:solidFill>
                          <a:srgbClr val="FF0000"/>
                        </a:solidFill>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rowSpan="2">
                  <a:txBody>
                    <a:bodyPr/>
                    <a:lstStyle/>
                    <a:p>
                      <a:pPr algn="ctr">
                        <a:lnSpc>
                          <a:spcPts val="1500"/>
                        </a:lnSpc>
                        <a:spcAft>
                          <a:spcPts val="0"/>
                        </a:spcAft>
                      </a:pPr>
                      <a:r>
                        <a:rPr lang="zh-CN" altLang="en-US" sz="1800" b="1" kern="100" dirty="0">
                          <a:solidFill>
                            <a:srgbClr val="FF0000"/>
                          </a:solidFill>
                          <a:latin typeface="Calibri" panose="020F0502020204030204"/>
                          <a:ea typeface="宋体" panose="02010600030101010101" pitchFamily="2" charset="-122"/>
                          <a:cs typeface="Times New Roman" panose="02020603050405020304"/>
                        </a:rPr>
                        <a:t>网络与安全</a:t>
                      </a:r>
                      <a:endParaRPr lang="zh-CN" sz="1800" b="1" kern="100" dirty="0">
                        <a:solidFill>
                          <a:srgbClr val="FF0000"/>
                        </a:solidFill>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r>
              <a:tr h="358456">
                <a:tc>
                  <a:txBody>
                    <a:bodyPr/>
                    <a:lstStyle/>
                    <a:p>
                      <a:pPr algn="ctr">
                        <a:lnSpc>
                          <a:spcPts val="1500"/>
                        </a:lnSpc>
                        <a:spcAft>
                          <a:spcPts val="0"/>
                        </a:spcAft>
                      </a:pPr>
                      <a:r>
                        <a:rPr lang="en-US" sz="2000" b="1" kern="0" dirty="0">
                          <a:solidFill>
                            <a:srgbClr val="333333"/>
                          </a:solidFill>
                          <a:latin typeface="宋体" panose="02010600030101010101" pitchFamily="2" charset="-122"/>
                          <a:ea typeface="宋体" panose="02010600030101010101" pitchFamily="2" charset="-122"/>
                          <a:cs typeface="宋体" panose="02010600030101010101" pitchFamily="2" charset="-122"/>
                        </a:rPr>
                        <a:t>5</a:t>
                      </a:r>
                      <a:r>
                        <a:rPr lang="zh-CN" altLang="en-US" sz="2000" b="1" kern="0" dirty="0">
                          <a:solidFill>
                            <a:srgbClr val="333333"/>
                          </a:solidFill>
                          <a:latin typeface="+mn-lt"/>
                          <a:ea typeface="+mn-ea"/>
                          <a:cs typeface="宋体" panose="02010600030101010101" pitchFamily="2" charset="-122"/>
                        </a:rPr>
                        <a:t>、</a:t>
                      </a:r>
                      <a:endParaRPr lang="zh-CN" sz="2000" b="1" kern="100" dirty="0">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pPr algn="l">
                        <a:lnSpc>
                          <a:spcPts val="1500"/>
                        </a:lnSpc>
                        <a:spcAft>
                          <a:spcPts val="0"/>
                        </a:spcAft>
                      </a:pPr>
                      <a:r>
                        <a:rPr lang="en-US" altLang="zh-CN" sz="1400" b="1" kern="0" dirty="0">
                          <a:solidFill>
                            <a:srgbClr val="333333"/>
                          </a:solidFill>
                          <a:latin typeface="Calibri" panose="020F0502020204030204"/>
                          <a:ea typeface="宋体" panose="02010600030101010101" pitchFamily="2" charset="-122"/>
                          <a:cs typeface="宋体" panose="02010600030101010101" pitchFamily="2" charset="-122"/>
                        </a:rPr>
                        <a:t>     </a:t>
                      </a:r>
                      <a:r>
                        <a:rPr lang="zh-CN" altLang="en-US" sz="1400" b="1" kern="0" dirty="0">
                          <a:solidFill>
                            <a:srgbClr val="333333"/>
                          </a:solidFill>
                          <a:latin typeface="Calibri" panose="020F0502020204030204"/>
                          <a:ea typeface="宋体" panose="02010600030101010101" pitchFamily="2" charset="-122"/>
                          <a:cs typeface="宋体" panose="02010600030101010101" pitchFamily="2" charset="-122"/>
                        </a:rPr>
                        <a:t>网络安全与维护</a:t>
                      </a:r>
                      <a:endParaRPr lang="zh-CN" sz="2000" b="1" kern="100" dirty="0">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pPr algn="l">
                        <a:lnSpc>
                          <a:spcPts val="1500"/>
                        </a:lnSpc>
                        <a:spcAft>
                          <a:spcPts val="0"/>
                        </a:spcAft>
                      </a:pPr>
                      <a:r>
                        <a:rPr lang="zh-CN" altLang="en-US" sz="1600" b="1" kern="100" dirty="0">
                          <a:solidFill>
                            <a:srgbClr val="FF0000"/>
                          </a:solidFill>
                          <a:latin typeface="Calibri" panose="020F0502020204030204"/>
                          <a:ea typeface="宋体" panose="02010600030101010101" pitchFamily="2" charset="-122"/>
                          <a:cs typeface="Times New Roman" panose="02020603050405020304"/>
                        </a:rPr>
                        <a:t>深圳深信服集团</a:t>
                      </a:r>
                      <a:endParaRPr lang="zh-CN" sz="1600" b="1" kern="100" dirty="0">
                        <a:solidFill>
                          <a:srgbClr val="FF0000"/>
                        </a:solidFill>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v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tile tx="0" ty="0" sx="100000" sy="100000" flip="none" algn="tl"/>
                    </a:blipFill>
                  </a:tcPr>
                </a:tc>
              </a:tr>
              <a:tr h="406664">
                <a:tc>
                  <a:txBody>
                    <a:bodyPr/>
                    <a:lstStyle/>
                    <a:p>
                      <a:pPr algn="ctr">
                        <a:lnSpc>
                          <a:spcPts val="1500"/>
                        </a:lnSpc>
                        <a:spcAft>
                          <a:spcPts val="0"/>
                        </a:spcAft>
                      </a:pPr>
                      <a:r>
                        <a:rPr lang="en-US" altLang="zh-CN" sz="2000" b="1" kern="100" dirty="0">
                          <a:latin typeface="Calibri" panose="020F0502020204030204"/>
                          <a:ea typeface="宋体" panose="02010600030101010101" pitchFamily="2" charset="-122"/>
                          <a:cs typeface="Times New Roman" panose="02020603050405020304"/>
                        </a:rPr>
                        <a:t>6</a:t>
                      </a:r>
                      <a:r>
                        <a:rPr lang="zh-CN" altLang="en-US" sz="2000" b="1" kern="100" dirty="0">
                          <a:latin typeface="Calibri" panose="020F0502020204030204"/>
                          <a:ea typeface="宋体" panose="02010600030101010101" pitchFamily="2" charset="-122"/>
                          <a:cs typeface="Times New Roman" panose="02020603050405020304"/>
                        </a:rPr>
                        <a:t>、</a:t>
                      </a:r>
                      <a:endParaRPr lang="zh-CN" sz="2000" b="1" kern="100" dirty="0">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l">
                        <a:lnSpc>
                          <a:spcPts val="1500"/>
                        </a:lnSpc>
                        <a:spcAft>
                          <a:spcPts val="0"/>
                        </a:spcAft>
                      </a:pPr>
                      <a:r>
                        <a:rPr lang="en-US" altLang="zh-CN" sz="2000" b="1" kern="100" dirty="0">
                          <a:latin typeface="Calibri" panose="020F0502020204030204"/>
                          <a:ea typeface="宋体" panose="02010600030101010101" pitchFamily="2" charset="-122"/>
                          <a:cs typeface="Times New Roman" panose="02020603050405020304"/>
                        </a:rPr>
                        <a:t>    </a:t>
                      </a:r>
                      <a:r>
                        <a:rPr lang="zh-CN" altLang="en-US" sz="1400" b="1" kern="100" dirty="0">
                          <a:latin typeface="Calibri" panose="020F0502020204030204"/>
                          <a:ea typeface="宋体" panose="02010600030101010101" pitchFamily="2" charset="-122"/>
                          <a:cs typeface="Times New Roman" panose="02020603050405020304"/>
                        </a:rPr>
                        <a:t>电子商务</a:t>
                      </a:r>
                      <a:endParaRPr lang="zh-CN" sz="1400" b="1" kern="100" dirty="0">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l">
                        <a:lnSpc>
                          <a:spcPts val="1500"/>
                        </a:lnSpc>
                        <a:spcAft>
                          <a:spcPts val="0"/>
                        </a:spcAft>
                      </a:pPr>
                      <a:r>
                        <a:rPr lang="zh-CN" altLang="en-US" sz="1600" b="1" kern="100" dirty="0">
                          <a:solidFill>
                            <a:srgbClr val="FF0000"/>
                          </a:solidFill>
                          <a:latin typeface="Calibri" panose="020F0502020204030204"/>
                          <a:ea typeface="宋体" panose="02010600030101010101" pitchFamily="2" charset="-122"/>
                          <a:cs typeface="Times New Roman" panose="02020603050405020304"/>
                        </a:rPr>
                        <a:t>电商产业园</a:t>
                      </a:r>
                      <a:endParaRPr lang="zh-CN" sz="1600" b="1" kern="100" dirty="0">
                        <a:solidFill>
                          <a:srgbClr val="FF0000"/>
                        </a:solidFill>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lnSpc>
                          <a:spcPts val="1500"/>
                        </a:lnSpc>
                        <a:spcAft>
                          <a:spcPts val="0"/>
                        </a:spcAft>
                      </a:pPr>
                      <a:r>
                        <a:rPr lang="zh-CN" altLang="en-US" sz="1800" b="1" kern="100" dirty="0">
                          <a:solidFill>
                            <a:srgbClr val="FF0000"/>
                          </a:solidFill>
                          <a:latin typeface="Calibri" panose="020F0502020204030204"/>
                          <a:ea typeface="宋体" panose="02010600030101010101" pitchFamily="2" charset="-122"/>
                          <a:cs typeface="Times New Roman" panose="02020603050405020304"/>
                        </a:rPr>
                        <a:t>电子商务</a:t>
                      </a:r>
                      <a:endParaRPr lang="zh-CN" sz="1800" b="1" kern="100" dirty="0">
                        <a:solidFill>
                          <a:srgbClr val="FF0000"/>
                        </a:solidFill>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365684">
                <a:tc>
                  <a:txBody>
                    <a:bodyPr/>
                    <a:lstStyle/>
                    <a:p>
                      <a:pPr algn="ctr">
                        <a:lnSpc>
                          <a:spcPts val="1500"/>
                        </a:lnSpc>
                        <a:spcAft>
                          <a:spcPts val="0"/>
                        </a:spcAft>
                      </a:pPr>
                      <a:r>
                        <a:rPr lang="en-US" altLang="zh-CN" sz="2000" b="1" kern="100" dirty="0">
                          <a:latin typeface="Calibri" panose="020F0502020204030204"/>
                          <a:ea typeface="宋体" panose="02010600030101010101" pitchFamily="2" charset="-122"/>
                          <a:cs typeface="Times New Roman" panose="02020603050405020304"/>
                        </a:rPr>
                        <a:t>7</a:t>
                      </a:r>
                      <a:r>
                        <a:rPr lang="zh-CN" altLang="en-US" sz="2000" b="1" kern="100" dirty="0">
                          <a:latin typeface="Calibri" panose="020F0502020204030204"/>
                          <a:ea typeface="宋体" panose="02010600030101010101" pitchFamily="2" charset="-122"/>
                          <a:cs typeface="Times New Roman" panose="02020603050405020304"/>
                        </a:rPr>
                        <a:t>、</a:t>
                      </a:r>
                      <a:endParaRPr lang="zh-CN" sz="2000" b="1" kern="100" dirty="0">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l">
                        <a:lnSpc>
                          <a:spcPts val="1500"/>
                        </a:lnSpc>
                        <a:spcAft>
                          <a:spcPts val="0"/>
                        </a:spcAft>
                      </a:pPr>
                      <a:r>
                        <a:rPr lang="en-US" altLang="zh-CN" sz="1400" b="1" kern="100" dirty="0">
                          <a:latin typeface="Calibri" panose="020F0502020204030204"/>
                          <a:ea typeface="宋体" panose="02010600030101010101" pitchFamily="2" charset="-122"/>
                          <a:cs typeface="Times New Roman" panose="02020603050405020304"/>
                        </a:rPr>
                        <a:t>     </a:t>
                      </a:r>
                      <a:r>
                        <a:rPr lang="zh-CN" altLang="en-US" sz="1400" b="1" kern="100" dirty="0">
                          <a:latin typeface="Calibri" panose="020F0502020204030204"/>
                          <a:ea typeface="宋体" panose="02010600030101010101" pitchFamily="2" charset="-122"/>
                          <a:cs typeface="Times New Roman" panose="02020603050405020304"/>
                        </a:rPr>
                        <a:t>平面设计与包装印刷</a:t>
                      </a:r>
                      <a:endParaRPr lang="zh-CN" sz="1400" b="1" kern="100" dirty="0">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l">
                        <a:lnSpc>
                          <a:spcPts val="1500"/>
                        </a:lnSpc>
                        <a:spcAft>
                          <a:spcPts val="0"/>
                        </a:spcAft>
                      </a:pPr>
                      <a:r>
                        <a:rPr lang="zh-CN" altLang="en-US" sz="1600" b="1" kern="100" dirty="0">
                          <a:solidFill>
                            <a:srgbClr val="FF0000"/>
                          </a:solidFill>
                          <a:latin typeface="Calibri" panose="020F0502020204030204"/>
                          <a:ea typeface="宋体" panose="02010600030101010101" pitchFamily="2" charset="-122"/>
                          <a:cs typeface="Times New Roman" panose="02020603050405020304"/>
                        </a:rPr>
                        <a:t>蓝天数码</a:t>
                      </a:r>
                      <a:endParaRPr lang="zh-CN" sz="1600" b="1" kern="100" dirty="0">
                        <a:solidFill>
                          <a:srgbClr val="FF0000"/>
                        </a:solidFill>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ctr">
                        <a:lnSpc>
                          <a:spcPts val="1500"/>
                        </a:lnSpc>
                        <a:spcAft>
                          <a:spcPts val="0"/>
                        </a:spcAft>
                      </a:pPr>
                      <a:r>
                        <a:rPr lang="zh-CN" altLang="en-US" sz="1800" b="1" kern="100" dirty="0">
                          <a:solidFill>
                            <a:srgbClr val="FF0000"/>
                          </a:solidFill>
                          <a:latin typeface="Calibri" panose="020F0502020204030204"/>
                          <a:ea typeface="宋体" panose="02010600030101010101" pitchFamily="2" charset="-122"/>
                          <a:cs typeface="Times New Roman" panose="02020603050405020304"/>
                        </a:rPr>
                        <a:t>平面设计</a:t>
                      </a:r>
                      <a:endParaRPr lang="zh-CN" sz="1800" b="1" kern="100" dirty="0">
                        <a:solidFill>
                          <a:srgbClr val="FF0000"/>
                        </a:solidFill>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409664">
                <a:tc>
                  <a:txBody>
                    <a:bodyPr/>
                    <a:lstStyle/>
                    <a:p>
                      <a:pPr algn="ctr">
                        <a:lnSpc>
                          <a:spcPts val="1500"/>
                        </a:lnSpc>
                        <a:spcAft>
                          <a:spcPts val="0"/>
                        </a:spcAft>
                      </a:pPr>
                      <a:r>
                        <a:rPr lang="en-US" altLang="zh-CN" sz="2000" b="1" kern="100" dirty="0">
                          <a:latin typeface="Calibri" panose="020F0502020204030204"/>
                          <a:ea typeface="宋体" panose="02010600030101010101" pitchFamily="2" charset="-122"/>
                          <a:cs typeface="Times New Roman" panose="02020603050405020304"/>
                        </a:rPr>
                        <a:t>8</a:t>
                      </a:r>
                      <a:r>
                        <a:rPr lang="zh-CN" altLang="en-US" sz="2000" b="1" kern="100" dirty="0">
                          <a:latin typeface="Calibri" panose="020F0502020204030204"/>
                          <a:ea typeface="宋体" panose="02010600030101010101" pitchFamily="2" charset="-122"/>
                          <a:cs typeface="Times New Roman" panose="02020603050405020304"/>
                        </a:rPr>
                        <a:t>、</a:t>
                      </a:r>
                      <a:endParaRPr lang="zh-CN" sz="2000" b="1" kern="100" dirty="0">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tile tx="0" ty="0" sx="100000" sy="100000" flip="none" algn="tl"/>
                    </a:blipFill>
                  </a:tcPr>
                </a:tc>
                <a:tc>
                  <a:txBody>
                    <a:bodyPr/>
                    <a:lstStyle/>
                    <a:p>
                      <a:pPr algn="l">
                        <a:lnSpc>
                          <a:spcPts val="1500"/>
                        </a:lnSpc>
                        <a:spcAft>
                          <a:spcPts val="0"/>
                        </a:spcAft>
                      </a:pPr>
                      <a:r>
                        <a:rPr lang="en-US" altLang="zh-CN" sz="1400" b="1" kern="100" dirty="0">
                          <a:latin typeface="Calibri" panose="020F0502020204030204"/>
                          <a:ea typeface="宋体" panose="02010600030101010101" pitchFamily="2" charset="-122"/>
                          <a:cs typeface="Times New Roman" panose="02020603050405020304"/>
                        </a:rPr>
                        <a:t>    </a:t>
                      </a:r>
                      <a:r>
                        <a:rPr lang="zh-CN" altLang="en-US" sz="1400" b="1" kern="100" dirty="0">
                          <a:latin typeface="Calibri" panose="020F0502020204030204"/>
                          <a:ea typeface="宋体" panose="02010600030101010101" pitchFamily="2" charset="-122"/>
                          <a:cs typeface="Times New Roman" panose="02020603050405020304"/>
                        </a:rPr>
                        <a:t>对口高考与</a:t>
                      </a:r>
                      <a:r>
                        <a:rPr lang="en-US" altLang="zh-CN" sz="1400" b="1" kern="100" dirty="0">
                          <a:latin typeface="Calibri" panose="020F0502020204030204"/>
                          <a:ea typeface="宋体" panose="02010600030101010101" pitchFamily="2" charset="-122"/>
                          <a:cs typeface="Times New Roman" panose="02020603050405020304"/>
                        </a:rPr>
                        <a:t>3+2</a:t>
                      </a:r>
                      <a:r>
                        <a:rPr lang="zh-CN" altLang="en-US" sz="1400" b="1" kern="100" dirty="0">
                          <a:latin typeface="Calibri" panose="020F0502020204030204"/>
                          <a:ea typeface="宋体" panose="02010600030101010101" pitchFamily="2" charset="-122"/>
                          <a:cs typeface="Times New Roman" panose="02020603050405020304"/>
                        </a:rPr>
                        <a:t>中高职衔接</a:t>
                      </a:r>
                      <a:endParaRPr lang="zh-CN" sz="1400" b="1" kern="100" dirty="0">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tile tx="0" ty="0" sx="100000" sy="100000" flip="none" algn="tl"/>
                    </a:blipFill>
                  </a:tcPr>
                </a:tc>
                <a:tc>
                  <a:txBody>
                    <a:bodyPr/>
                    <a:lstStyle/>
                    <a:p>
                      <a:pPr marL="0" algn="l" defTabSz="914400" rtl="0" eaLnBrk="1" latinLnBrk="0" hangingPunct="1">
                        <a:lnSpc>
                          <a:spcPts val="1500"/>
                        </a:lnSpc>
                        <a:spcAft>
                          <a:spcPts val="0"/>
                        </a:spcAft>
                      </a:pPr>
                      <a:r>
                        <a:rPr lang="zh-CN" altLang="en-US" sz="1600" b="1" kern="100" dirty="0">
                          <a:solidFill>
                            <a:srgbClr val="FF0000"/>
                          </a:solidFill>
                          <a:latin typeface="Calibri" panose="020F0502020204030204"/>
                          <a:ea typeface="宋体" panose="02010600030101010101" pitchFamily="2" charset="-122"/>
                          <a:cs typeface="Times New Roman" panose="02020603050405020304"/>
                        </a:rPr>
                        <a:t>安庆职业技术学院</a:t>
                      </a:r>
                      <a:endParaRPr lang="zh-CN" sz="1600" b="1" kern="100" dirty="0">
                        <a:solidFill>
                          <a:srgbClr val="FF0000"/>
                        </a:solidFill>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tile tx="0" ty="0" sx="100000" sy="100000" flip="none" algn="tl"/>
                    </a:blipFill>
                  </a:tcPr>
                </a:tc>
                <a:tc>
                  <a:txBody>
                    <a:bodyPr/>
                    <a:lstStyle/>
                    <a:p>
                      <a:pPr algn="ctr">
                        <a:lnSpc>
                          <a:spcPts val="1500"/>
                        </a:lnSpc>
                        <a:spcAft>
                          <a:spcPts val="0"/>
                        </a:spcAft>
                      </a:pPr>
                      <a:r>
                        <a:rPr lang="en-US" altLang="zh-CN" sz="1700" b="1" kern="100" dirty="0">
                          <a:solidFill>
                            <a:srgbClr val="FF0000"/>
                          </a:solidFill>
                          <a:latin typeface="Calibri" panose="020F0502020204030204"/>
                          <a:ea typeface="宋体" panose="02010600030101010101" pitchFamily="2" charset="-122"/>
                          <a:cs typeface="Times New Roman" panose="02020603050405020304"/>
                        </a:rPr>
                        <a:t>3+2</a:t>
                      </a:r>
                      <a:r>
                        <a:rPr lang="zh-CN" altLang="en-US" sz="1700" b="1" kern="100" dirty="0">
                          <a:solidFill>
                            <a:srgbClr val="FF0000"/>
                          </a:solidFill>
                          <a:latin typeface="Calibri" panose="020F0502020204030204"/>
                          <a:ea typeface="宋体" panose="02010600030101010101" pitchFamily="2" charset="-122"/>
                          <a:cs typeface="Times New Roman" panose="02020603050405020304"/>
                        </a:rPr>
                        <a:t>和对口升学</a:t>
                      </a:r>
                      <a:endParaRPr lang="zh-CN" sz="1700" b="1" kern="100" dirty="0">
                        <a:solidFill>
                          <a:srgbClr val="FF0000"/>
                        </a:solidFill>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tile tx="0" ty="0" sx="100000" sy="100000" flip="none" algn="tl"/>
                    </a:blipFill>
                  </a:tcPr>
                </a:tc>
              </a:tr>
            </a:tbl>
          </a:graphicData>
        </a:graphic>
      </p:graphicFrame>
      <p:sp>
        <p:nvSpPr>
          <p:cNvPr id="13315" name="Rectangle 3"/>
          <p:cNvSpPr>
            <a:spLocks noChangeArrowheads="1"/>
          </p:cNvSpPr>
          <p:nvPr/>
        </p:nvSpPr>
        <p:spPr bwMode="auto">
          <a:xfrm>
            <a:off x="1143013" y="417048"/>
            <a:ext cx="6021287" cy="523220"/>
          </a:xfrm>
          <a:prstGeom prst="rect">
            <a:avLst/>
          </a:prstGeom>
          <a:noFill/>
          <a:ln w="9525">
            <a:noFill/>
            <a:miter lim="800000"/>
          </a:ln>
          <a:effectLst>
            <a:prstShdw prst="shdw17" dist="17961" dir="2700000">
              <a:schemeClr val="accent1">
                <a:gamma/>
                <a:shade val="60000"/>
                <a:invGamma/>
              </a:schemeClr>
            </a:prstShdw>
          </a:effectLst>
        </p:spPr>
        <p:txBody>
          <a:bodyPr wrap="square" anchor="ctr">
            <a:spAutoFit/>
          </a:bodyPr>
          <a:lstStyle/>
          <a:p>
            <a:pPr indent="266700" algn="ctr" eaLnBrk="0" hangingPunct="0">
              <a:defRPr/>
            </a:pPr>
            <a:r>
              <a:rPr lang="zh-CN" sz="2800" b="1" dirty="0">
                <a:solidFill>
                  <a:srgbClr val="FF0000"/>
                </a:solidFill>
                <a:latin typeface="Calibri" panose="020F0502020204030204" pitchFamily="34" charset="0"/>
                <a:cs typeface="宋体" panose="02010600030101010101" pitchFamily="2" charset="-122"/>
              </a:rPr>
              <a:t>表</a:t>
            </a:r>
            <a:r>
              <a:rPr lang="en-US" altLang="zh-CN" sz="2800" b="1" dirty="0">
                <a:solidFill>
                  <a:srgbClr val="FF0000"/>
                </a:solidFill>
                <a:latin typeface="Calibri" panose="020F0502020204030204" pitchFamily="34" charset="0"/>
                <a:cs typeface="宋体" panose="02010600030101010101" pitchFamily="2" charset="-122"/>
              </a:rPr>
              <a:t>1</a:t>
            </a:r>
            <a:r>
              <a:rPr lang="zh-CN" altLang="en-US" sz="2800" b="1" dirty="0">
                <a:solidFill>
                  <a:srgbClr val="FF0000"/>
                </a:solidFill>
                <a:latin typeface="Calibri" panose="020F0502020204030204" pitchFamily="34" charset="0"/>
                <a:cs typeface="宋体" panose="02010600030101010101" pitchFamily="2" charset="-122"/>
              </a:rPr>
              <a:t>：计算机应用专业人才培养方向</a:t>
            </a:r>
            <a:endParaRPr lang="zh-CN" altLang="en-US" sz="6000" b="1" dirty="0">
              <a:solidFill>
                <a:srgbClr val="FF0000"/>
              </a:solidFill>
              <a:latin typeface="Arial" panose="020B0604020202020204"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 y="47625"/>
            <a:ext cx="8210550"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79690" y="483518"/>
            <a:ext cx="398186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2678469"/>
            <a:ext cx="3168352" cy="23004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2656261"/>
            <a:ext cx="3312368" cy="23569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r>
              <a:rPr lang="zh-CN" altLang="en-US" sz="3600" dirty="0">
                <a:latin typeface="微软雅黑" panose="020B0503020204020204" pitchFamily="34" charset="-122"/>
                <a:ea typeface="微软雅黑" panose="020B0503020204020204" pitchFamily="34" charset="-122"/>
              </a:rPr>
              <a:t>二、论文写作背景</a:t>
            </a:r>
            <a:endParaRPr lang="zh-CN" altLang="en-US" sz="3600" dirty="0">
              <a:latin typeface="微软雅黑" panose="020B0503020204020204" pitchFamily="34" charset="-122"/>
              <a:ea typeface="微软雅黑" panose="020B0503020204020204" pitchFamily="34" charset="-122"/>
            </a:endParaRPr>
          </a:p>
        </p:txBody>
      </p:sp>
      <p:sp>
        <p:nvSpPr>
          <p:cNvPr id="5123" name="TextBox 9"/>
          <p:cNvSpPr txBox="1">
            <a:spLocks noChangeArrowheads="1"/>
          </p:cNvSpPr>
          <p:nvPr/>
        </p:nvSpPr>
        <p:spPr bwMode="auto">
          <a:xfrm>
            <a:off x="457200" y="3850016"/>
            <a:ext cx="2330450" cy="954107"/>
          </a:xfrm>
          <a:prstGeom prst="rect">
            <a:avLst/>
          </a:prstGeom>
          <a:noFill/>
          <a:ln w="9525">
            <a:noFill/>
            <a:miter lim="800000"/>
          </a:ln>
        </p:spPr>
        <p:txBody>
          <a:bodyPr wrap="square">
            <a:spAutoFit/>
          </a:bodyPr>
          <a:lstStyle/>
          <a:p>
            <a:pPr algn="ctr"/>
            <a:r>
              <a:rPr lang="zh-CN" altLang="en-US" sz="2800" b="1" dirty="0">
                <a:latin typeface="微软雅黑" panose="020B0503020204020204" pitchFamily="34" charset="-122"/>
                <a:ea typeface="微软雅黑" panose="020B0503020204020204" pitchFamily="34" charset="-122"/>
              </a:rPr>
              <a:t>职教</a:t>
            </a:r>
            <a:r>
              <a:rPr lang="zh-CN" sz="2800" b="1" dirty="0">
                <a:latin typeface="微软雅黑" panose="020B0503020204020204" pitchFamily="34" charset="-122"/>
                <a:ea typeface="微软雅黑" panose="020B0503020204020204" pitchFamily="34" charset="-122"/>
              </a:rPr>
              <a:t>问卷调查</a:t>
            </a:r>
            <a:r>
              <a:rPr lang="zh-CN" altLang="en-US" sz="2800" b="1" dirty="0">
                <a:solidFill>
                  <a:srgbClr val="FF0000"/>
                </a:solidFill>
                <a:latin typeface="微软雅黑" panose="020B0503020204020204" pitchFamily="34" charset="-122"/>
                <a:ea typeface="微软雅黑" panose="020B0503020204020204" pitchFamily="34" charset="-122"/>
              </a:rPr>
              <a:t>报告</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5124" name="TextBox 10"/>
          <p:cNvSpPr txBox="1">
            <a:spLocks noChangeArrowheads="1"/>
          </p:cNvSpPr>
          <p:nvPr/>
        </p:nvSpPr>
        <p:spPr bwMode="auto">
          <a:xfrm>
            <a:off x="3749820" y="3851842"/>
            <a:ext cx="2143125" cy="954107"/>
          </a:xfrm>
          <a:prstGeom prst="rect">
            <a:avLst/>
          </a:prstGeom>
          <a:noFill/>
          <a:ln w="9525">
            <a:noFill/>
            <a:miter lim="800000"/>
          </a:ln>
        </p:spPr>
        <p:txBody>
          <a:bodyPr>
            <a:spAutoFit/>
          </a:bodyPr>
          <a:lstStyle/>
          <a:p>
            <a:pPr algn="ctr"/>
            <a:r>
              <a:rPr lang="zh-CN" sz="2800" b="1" dirty="0">
                <a:latin typeface="微软雅黑" panose="020B0503020204020204" pitchFamily="34" charset="-122"/>
                <a:ea typeface="微软雅黑" panose="020B0503020204020204" pitchFamily="34" charset="-122"/>
              </a:rPr>
              <a:t>技能安徽</a:t>
            </a:r>
            <a:endParaRPr lang="zh-CN" sz="2800" b="1" dirty="0">
              <a:latin typeface="微软雅黑" panose="020B0503020204020204" pitchFamily="34" charset="-122"/>
              <a:ea typeface="微软雅黑" panose="020B0503020204020204" pitchFamily="34" charset="-122"/>
            </a:endParaRPr>
          </a:p>
          <a:p>
            <a:pPr algn="ctr"/>
            <a:r>
              <a:rPr lang="zh-CN" altLang="en-US" sz="2800" b="1" dirty="0">
                <a:solidFill>
                  <a:srgbClr val="FF0000"/>
                </a:solidFill>
                <a:latin typeface="微软雅黑" panose="020B0503020204020204" pitchFamily="34" charset="-122"/>
                <a:ea typeface="微软雅黑" panose="020B0503020204020204" pitchFamily="34" charset="-122"/>
              </a:rPr>
              <a:t>建设</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5125" name="TextBox 11"/>
          <p:cNvSpPr txBox="1">
            <a:spLocks noChangeArrowheads="1"/>
          </p:cNvSpPr>
          <p:nvPr/>
        </p:nvSpPr>
        <p:spPr bwMode="auto">
          <a:xfrm>
            <a:off x="6500813" y="3921910"/>
            <a:ext cx="2214562" cy="954107"/>
          </a:xfrm>
          <a:prstGeom prst="rect">
            <a:avLst/>
          </a:prstGeom>
          <a:noFill/>
          <a:ln w="9525">
            <a:noFill/>
            <a:miter lim="800000"/>
          </a:ln>
        </p:spPr>
        <p:txBody>
          <a:bodyPr>
            <a:spAutoFit/>
          </a:bodyPr>
          <a:lstStyle/>
          <a:p>
            <a:pPr algn="ctr"/>
            <a:r>
              <a:rPr lang="zh-CN" altLang="en-US" sz="2800" b="1" dirty="0">
                <a:latin typeface="微软雅黑" panose="020B0503020204020204" pitchFamily="34" charset="-122"/>
                <a:ea typeface="微软雅黑" panose="020B0503020204020204" pitchFamily="34" charset="-122"/>
              </a:rPr>
              <a:t>职业教育法</a:t>
            </a:r>
            <a:endParaRPr lang="en-US" altLang="zh-CN" sz="2800" b="1" dirty="0">
              <a:latin typeface="微软雅黑" panose="020B0503020204020204" pitchFamily="34" charset="-122"/>
              <a:ea typeface="微软雅黑" panose="020B0503020204020204" pitchFamily="34" charset="-122"/>
            </a:endParaRPr>
          </a:p>
          <a:p>
            <a:pPr algn="ctr"/>
            <a:r>
              <a:rPr lang="zh-CN" altLang="en-US" sz="2800" b="1" dirty="0">
                <a:solidFill>
                  <a:srgbClr val="FF0000"/>
                </a:solidFill>
                <a:latin typeface="微软雅黑" panose="020B0503020204020204" pitchFamily="34" charset="-122"/>
                <a:ea typeface="微软雅黑" panose="020B0503020204020204" pitchFamily="34" charset="-122"/>
              </a:rPr>
              <a:t>修订</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12" name="灯片编号占位符 3"/>
          <p:cNvSpPr>
            <a:spLocks noGrp="1"/>
          </p:cNvSpPr>
          <p:nvPr>
            <p:ph type="sldNum" sz="quarter" idx="12"/>
          </p:nvPr>
        </p:nvSpPr>
        <p:spPr/>
        <p:txBody>
          <a:bodyPr/>
          <a:lstStyle/>
          <a:p>
            <a:pPr>
              <a:defRPr/>
            </a:pPr>
            <a:fld id="{E8AF0F96-AEE7-4745-A5FE-24C4E04B8951}" type="slidenum">
              <a:rPr lang="zh-CN" altLang="en-US"/>
            </a:fld>
            <a:endParaRPr lang="en-US" altLang="zh-CN" dirty="0"/>
          </a:p>
        </p:txBody>
      </p:sp>
      <p:pic>
        <p:nvPicPr>
          <p:cNvPr id="3074" name="Picture 2" descr="https://bj.bcebos.com/ps-scholar/xueshu/1628132764/51655/463c52c6e3854ac40b7947b6bd2f82c9.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2256" y="1339454"/>
            <a:ext cx="1870596" cy="23544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3076" name="Picture 4" descr="https://gimg2.baidu.com/image_search/src=http%3A%2F%2Fg-search1.alicdn.com%2Fimg%2Fbao%2Fuploaded%2Fi2%2F2041592426%2FO1CN01Q1zpJK1Tn9cEkNAgX_%21%210-item_pic.jpg_300x300.jpg&amp;refer=http%3A%2F%2Fg-search1.alicdn.com&amp;app=2002&amp;size=f9999,10000&amp;q=a80&amp;n=0&amp;g=0n&amp;fmt=auto?sec=1671953133&amp;t=bf7475f0541c80c5c6b9bd00895cce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9392" y="1339454"/>
            <a:ext cx="2579336" cy="2579336"/>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117" y="1476923"/>
            <a:ext cx="3278510" cy="230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日期占位符 3"/>
          <p:cNvSpPr>
            <a:spLocks noGrp="1"/>
          </p:cNvSpPr>
          <p:nvPr>
            <p:ph type="dt" sz="quarter" idx="10"/>
          </p:nvPr>
        </p:nvSpPr>
        <p:spPr/>
        <p:txBody>
          <a:bodyPr/>
          <a:lstStyle/>
          <a:p>
            <a:pPr>
              <a:defRPr/>
            </a:pPr>
            <a:fld id="{AA62F7E1-98F1-4564-8B2C-DC9FA224D4B1}" type="datetime1">
              <a:rPr lang="en-US" altLang="zh-CN"/>
            </a:fld>
            <a:endParaRPr lang="en-US" altLang="zh-CN"/>
          </a:p>
        </p:txBody>
      </p:sp>
      <p:sp>
        <p:nvSpPr>
          <p:cNvPr id="25" name="灯片编号占位符 5"/>
          <p:cNvSpPr>
            <a:spLocks noGrp="1"/>
          </p:cNvSpPr>
          <p:nvPr>
            <p:ph type="sldNum" sz="quarter" idx="12"/>
          </p:nvPr>
        </p:nvSpPr>
        <p:spPr/>
        <p:txBody>
          <a:bodyPr/>
          <a:lstStyle/>
          <a:p>
            <a:pPr>
              <a:defRPr/>
            </a:pPr>
            <a:fld id="{F0EC8842-8DE4-4293-BE7E-5EF34D750353}" type="slidenum">
              <a:rPr lang="en-US" altLang="zh-CN"/>
            </a:fld>
            <a:endParaRPr lang="en-US" altLang="zh-CN"/>
          </a:p>
        </p:txBody>
      </p:sp>
      <p:sp>
        <p:nvSpPr>
          <p:cNvPr id="6148" name="Rectangle 2"/>
          <p:cNvSpPr>
            <a:spLocks noGrp="1" noChangeArrowheads="1"/>
          </p:cNvSpPr>
          <p:nvPr>
            <p:ph type="title"/>
          </p:nvPr>
        </p:nvSpPr>
        <p:spPr>
          <a:xfrm>
            <a:off x="539552" y="238837"/>
            <a:ext cx="5780564" cy="651272"/>
          </a:xfrm>
        </p:spPr>
        <p:txBody>
          <a:bodyPr/>
          <a:lstStyle/>
          <a:p>
            <a:pPr>
              <a:defRPr/>
            </a:pPr>
            <a:r>
              <a:rPr lang="en-US" altLang="zh-CN" sz="3600" u="sng" dirty="0">
                <a:uFill>
                  <a:solidFill>
                    <a:srgbClr val="FF0000"/>
                  </a:solidFill>
                </a:uFill>
                <a:latin typeface="微软雅黑" panose="020B0503020204020204" pitchFamily="34" charset="-122"/>
                <a:ea typeface="微软雅黑" panose="020B0503020204020204" pitchFamily="34" charset="-122"/>
              </a:rPr>
              <a:t>1 </a:t>
            </a:r>
            <a:r>
              <a:rPr lang="zh-CN" altLang="en-US" sz="3600" u="sng" dirty="0">
                <a:uFill>
                  <a:solidFill>
                    <a:srgbClr val="FF0000"/>
                  </a:solidFill>
                </a:uFill>
                <a:latin typeface="微软雅黑" panose="020B0503020204020204" pitchFamily="34" charset="-122"/>
                <a:ea typeface="微软雅黑" panose="020B0503020204020204" pitchFamily="34" charset="-122"/>
              </a:rPr>
              <a:t>、中国职业教育问卷调查</a:t>
            </a:r>
            <a:endParaRPr lang="zh-CN" altLang="zh-CN" sz="3600" u="sng" dirty="0">
              <a:uFill>
                <a:solidFill>
                  <a:srgbClr val="FF0000"/>
                </a:solidFill>
              </a:uFill>
              <a:latin typeface="微软雅黑" panose="020B0503020204020204" pitchFamily="34" charset="-122"/>
              <a:ea typeface="微软雅黑" panose="020B0503020204020204" pitchFamily="34" charset="-122"/>
            </a:endParaRPr>
          </a:p>
        </p:txBody>
      </p:sp>
      <p:sp>
        <p:nvSpPr>
          <p:cNvPr id="2" name="矩形 1"/>
          <p:cNvSpPr/>
          <p:nvPr/>
        </p:nvSpPr>
        <p:spPr>
          <a:xfrm>
            <a:off x="648085" y="870969"/>
            <a:ext cx="5782173" cy="369332"/>
          </a:xfrm>
          <a:prstGeom prst="rect">
            <a:avLst/>
          </a:prstGeom>
        </p:spPr>
        <p:txBody>
          <a:bodyPr wrap="square">
            <a:spAutoFit/>
          </a:bodyPr>
          <a:lstStyle/>
          <a:p>
            <a:r>
              <a:rPr lang="en-US" altLang="zh-CN" dirty="0">
                <a:hlinkClick r:id="rId1"/>
              </a:rPr>
              <a:t>https://edu.gmw.cn/2021-04/30/content_34815687.htm</a:t>
            </a:r>
            <a:endParaRPr lang="zh-CN" altLang="en-US" dirty="0"/>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731" y="1240312"/>
            <a:ext cx="4476852" cy="25541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055635"/>
            <a:ext cx="2289466" cy="382037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9" name="Picture 4" descr="https://gimg2.baidu.com/image_search/src=http%3A%2F%2Finews.gtimg.com%2Fnewsapp_bt%2F0%2F13492771173%2F1000&amp;refer=http%3A%2F%2Finews.gtimg.com&amp;app=2002&amp;size=f9999,10000&amp;q=a80&amp;n=0&amp;g=0n&amp;fmt=auto?sec=1671951223&amp;t=b7aaea5b926ac61368681944f906b054">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398" t="34567" r="10890" b="21846"/>
          <a:stretch>
            <a:fillRect/>
          </a:stretch>
        </p:blipFill>
        <p:spPr bwMode="auto">
          <a:xfrm>
            <a:off x="323528" y="3939913"/>
            <a:ext cx="5689600" cy="1027289"/>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gimg2.baidu.com/image_search/src=http%3A%2F%2Finews.gtimg.com%2Fnewsapp_bt%2F0%2F13492771173%2F1000&amp;refer=http%3A%2F%2Finews.gtimg.com&amp;app=2002&amp;size=f9999,10000&amp;q=a80&amp;n=0&amp;g=0n&amp;fmt=auto?sec=1671951223&amp;t=b7aaea5b926ac61368681944f906b05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矩形 4"/>
          <p:cNvSpPr/>
          <p:nvPr/>
        </p:nvSpPr>
        <p:spPr>
          <a:xfrm>
            <a:off x="455770" y="1232178"/>
            <a:ext cx="5526360" cy="369332"/>
          </a:xfrm>
          <a:prstGeom prst="rect">
            <a:avLst/>
          </a:prstGeom>
        </p:spPr>
        <p:txBody>
          <a:bodyPr wrap="square">
            <a:spAutoFit/>
          </a:bodyPr>
          <a:lstStyle/>
          <a:p>
            <a:r>
              <a:rPr lang="en-US" altLang="zh-CN" dirty="0">
                <a:hlinkClick r:id="rId1"/>
              </a:rPr>
              <a:t>https://new.qq.com/rain/a/20210506A01DPD00</a:t>
            </a:r>
            <a:endParaRPr lang="zh-CN" altLang="en-US" dirty="0"/>
          </a:p>
        </p:txBody>
      </p:sp>
      <p:pic>
        <p:nvPicPr>
          <p:cNvPr id="1035" name="Picture 11" descr="《中国职业教育发展大型问卷调查报告》发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23" y="1788965"/>
            <a:ext cx="4248472" cy="2743201"/>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style>
          <a:lnRef idx="0">
            <a:schemeClr val="accent5"/>
          </a:lnRef>
          <a:fillRef idx="3">
            <a:schemeClr val="accent5"/>
          </a:fillRef>
          <a:effectRef idx="3">
            <a:schemeClr val="accent5"/>
          </a:effectRef>
          <a:fontRef idx="minor">
            <a:schemeClr val="lt1"/>
          </a:fontRef>
        </p:style>
      </p:pic>
      <p:sp>
        <p:nvSpPr>
          <p:cNvPr id="6" name="矩形 5"/>
          <p:cNvSpPr/>
          <p:nvPr/>
        </p:nvSpPr>
        <p:spPr>
          <a:xfrm>
            <a:off x="899593" y="4162823"/>
            <a:ext cx="2741456" cy="369332"/>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图四：对职业教育的期望</a:t>
            </a:r>
            <a:endParaRPr lang="zh-CN"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矩形 11"/>
          <p:cNvSpPr/>
          <p:nvPr/>
        </p:nvSpPr>
        <p:spPr>
          <a:xfrm>
            <a:off x="920336" y="267886"/>
            <a:ext cx="3480440" cy="584775"/>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zh-CN" altLang="en-US" sz="32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职业教育发展期望</a:t>
            </a:r>
            <a:endParaRPr lang="zh-CN" altLang="en-US" sz="32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 name="矩形 1"/>
          <p:cNvSpPr/>
          <p:nvPr/>
        </p:nvSpPr>
        <p:spPr>
          <a:xfrm>
            <a:off x="5364088" y="987574"/>
            <a:ext cx="3456384" cy="397031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altLang="zh-CN" sz="2800" dirty="0"/>
              <a:t>         </a:t>
            </a:r>
            <a:r>
              <a:rPr lang="zh-CN" altLang="zh-CN" sz="2800" dirty="0"/>
              <a:t>中职生有意愿参加职教高考或单招的达到</a:t>
            </a:r>
            <a:r>
              <a:rPr lang="en-US" altLang="zh-CN" sz="2800" dirty="0">
                <a:solidFill>
                  <a:srgbClr val="FF0000"/>
                </a:solidFill>
              </a:rPr>
              <a:t>84.31%</a:t>
            </a:r>
            <a:r>
              <a:rPr lang="zh-CN" altLang="zh-CN" sz="2800" dirty="0"/>
              <a:t>，在职业院校以升学为导向的办学环境与职业教育认可度不高的社会环境中，升学成为提高社会认可度的最有效的形式。</a:t>
            </a:r>
            <a:endParaRPr lang="zh-CN" altLang="en-US" sz="2800" dirty="0"/>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PP_MARK_KEY" val="f5e90b81-a319-4e6d-95ab-b4fd3203e2c3"/>
  <p:tag name="COMMONDATA" val="eyJoZGlkIjoiNTUzM2VlM2MyZjI3MzZjMjg2YWU3NTFmNjE3MzRlNG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4487</Words>
  <Application>WPS 演示</Application>
  <PresentationFormat>全屏显示(16:9)</PresentationFormat>
  <Paragraphs>424</Paragraphs>
  <Slides>28</Slides>
  <Notes>1</Notes>
  <HiddenSlides>0</HiddenSlides>
  <MMClips>0</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28</vt:i4>
      </vt:variant>
    </vt:vector>
  </HeadingPairs>
  <TitlesOfParts>
    <vt:vector size="46" baseType="lpstr">
      <vt:lpstr>Arial</vt:lpstr>
      <vt:lpstr>宋体</vt:lpstr>
      <vt:lpstr>Wingdings</vt:lpstr>
      <vt:lpstr>Calibri</vt:lpstr>
      <vt:lpstr>黑体</vt:lpstr>
      <vt:lpstr>华文行楷</vt:lpstr>
      <vt:lpstr>华文新魏</vt:lpstr>
      <vt:lpstr>微软雅黑</vt:lpstr>
      <vt:lpstr>Times New Roman</vt:lpstr>
      <vt:lpstr>Calibri</vt:lpstr>
      <vt:lpstr>Arial Unicode MS</vt:lpstr>
      <vt:lpstr>楷体</vt:lpstr>
      <vt:lpstr>Times New Roman</vt:lpstr>
      <vt:lpstr>方正粗黑宋简体</vt:lpstr>
      <vt:lpstr>仿宋</vt:lpstr>
      <vt:lpstr>Office 主题</vt:lpstr>
      <vt:lpstr>1_Office 主题</vt:lpstr>
      <vt:lpstr>2_Office 主题</vt:lpstr>
      <vt:lpstr>PowerPoint 演示文稿</vt:lpstr>
      <vt:lpstr>PowerPoint 演示文稿</vt:lpstr>
      <vt:lpstr>一、基金项目课题介绍</vt:lpstr>
      <vt:lpstr>基金项目课题</vt:lpstr>
      <vt:lpstr>PowerPoint 演示文稿</vt:lpstr>
      <vt:lpstr>PowerPoint 演示文稿</vt:lpstr>
      <vt:lpstr>二、论文写作背景</vt:lpstr>
      <vt:lpstr>1 、中国职业教育问卷调查</vt:lpstr>
      <vt:lpstr>PowerPoint 演示文稿</vt:lpstr>
      <vt:lpstr> 2、职业教育法 修订</vt:lpstr>
      <vt:lpstr>PowerPoint 演示文稿</vt:lpstr>
      <vt:lpstr>3 、省部共建技能安徽</vt:lpstr>
      <vt:lpstr>3 、省部共建技能安徽</vt:lpstr>
      <vt:lpstr>三、论文交流与分享</vt:lpstr>
      <vt:lpstr>1、论文摘要</vt:lpstr>
      <vt:lpstr>2.论文结构</vt:lpstr>
      <vt:lpstr>PowerPoint 演示文稿</vt:lpstr>
      <vt:lpstr>3、观点交流</vt:lpstr>
      <vt:lpstr>PowerPoint 演示文稿</vt:lpstr>
      <vt:lpstr>PowerPoint 演示文稿</vt:lpstr>
      <vt:lpstr>PowerPoint 演示文稿</vt:lpstr>
      <vt:lpstr>3、观点交流</vt:lpstr>
      <vt:lpstr>4、参考文献</vt:lpstr>
      <vt:lpstr>4、参考文献</vt:lpstr>
      <vt:lpstr>四、江淮工业学校创新发展</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教师机</cp:lastModifiedBy>
  <cp:revision>2</cp:revision>
  <dcterms:created xsi:type="dcterms:W3CDTF">2022-11-29T05:54:00Z</dcterms:created>
  <dcterms:modified xsi:type="dcterms:W3CDTF">2022-11-29T06:51:18Z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45EF4287EF14480C8B482B2812E2F9AE</vt:lpwstr>
  </property>
  <property fmtid="{D5CDD505-2E9C-101B-9397-08002B2CF9AE}" pid="3" name="KSOProductBuildVer">
    <vt:lpwstr>2052-11.1.0.12763</vt:lpwstr>
  </property>
</Properties>
</file>